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4"/>
  </p:notesMasterIdLst>
  <p:sldIdLst>
    <p:sldId id="258" r:id="rId2"/>
    <p:sldId id="461" r:id="rId3"/>
    <p:sldId id="452" r:id="rId4"/>
    <p:sldId id="454" r:id="rId5"/>
    <p:sldId id="453" r:id="rId6"/>
    <p:sldId id="462" r:id="rId7"/>
    <p:sldId id="447" r:id="rId8"/>
    <p:sldId id="472" r:id="rId9"/>
    <p:sldId id="261" r:id="rId10"/>
    <p:sldId id="467" r:id="rId11"/>
    <p:sldId id="468" r:id="rId12"/>
    <p:sldId id="469" r:id="rId13"/>
    <p:sldId id="463" r:id="rId14"/>
    <p:sldId id="476" r:id="rId15"/>
    <p:sldId id="477" r:id="rId16"/>
    <p:sldId id="478" r:id="rId17"/>
    <p:sldId id="479" r:id="rId18"/>
    <p:sldId id="480" r:id="rId19"/>
    <p:sldId id="470" r:id="rId20"/>
    <p:sldId id="464" r:id="rId21"/>
    <p:sldId id="474" r:id="rId22"/>
    <p:sldId id="450" r:id="rId23"/>
    <p:sldId id="471" r:id="rId24"/>
    <p:sldId id="465" r:id="rId25"/>
    <p:sldId id="451" r:id="rId26"/>
    <p:sldId id="457" r:id="rId27"/>
    <p:sldId id="458" r:id="rId28"/>
    <p:sldId id="459" r:id="rId29"/>
    <p:sldId id="481" r:id="rId30"/>
    <p:sldId id="473" r:id="rId31"/>
    <p:sldId id="456" r:id="rId32"/>
    <p:sldId id="482" r:id="rId33"/>
  </p:sldIdLst>
  <p:sldSz cx="18288000" cy="10287000"/>
  <p:notesSz cx="6858000" cy="9144000"/>
  <p:embeddedFontLst>
    <p:embeddedFont>
      <p:font typeface="Lato" panose="020F0502020204030203" pitchFamily="34" charset="0"/>
      <p:regular r:id="rId35"/>
      <p:bold r:id="rId36"/>
      <p:italic r:id="rId37"/>
      <p:boldItalic r:id="rId38"/>
    </p:embeddedFont>
    <p:embeddedFont>
      <p:font typeface="Open Sans Bold" panose="020F0502020204030203" pitchFamily="34" charset="0"/>
      <p:regular r:id="rId39"/>
      <p:bold r:id="rId40"/>
    </p:embeddedFont>
    <p:embeddedFont>
      <p:font typeface="Open Sans Bold Italics" panose="020F0502020204030204" pitchFamily="34" charset="0"/>
      <p:regular r:id="rId41"/>
      <p:bold r:id="rId42"/>
      <p:italic r:id="rId43"/>
      <p:boldItalic r:id="rId44"/>
    </p:embeddedFont>
    <p:embeddedFont>
      <p:font typeface="Roboto" panose="02000000000000000000" pitchFamily="2" charset="0"/>
      <p:regular r:id="rId45"/>
      <p:bold r:id="rId46"/>
      <p:italic r:id="rId47"/>
      <p:boldItalic r:id="rId48"/>
    </p:embeddedFont>
    <p:embeddedFont>
      <p:font typeface="Roboto Bold" panose="020F0502020204030203" pitchFamily="34" charset="0"/>
      <p:regular r:id="rId39"/>
      <p:bold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C1E0"/>
    <a:srgbClr val="FFBE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20" autoAdjust="0"/>
    <p:restoredTop sz="86359" autoAdjust="0"/>
  </p:normalViewPr>
  <p:slideViewPr>
    <p:cSldViewPr>
      <p:cViewPr varScale="1">
        <p:scale>
          <a:sx n="84" d="100"/>
          <a:sy n="84" d="100"/>
        </p:scale>
        <p:origin x="232" y="4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9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154999-4744-F74E-86A0-4006CBD06902}" type="datetimeFigureOut">
              <a:rPr lang="pl-PL" smtClean="0"/>
              <a:t>23.09.2024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8D624-8179-8E4D-B3B5-132B7B8D015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50357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85937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31816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434594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478941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29263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1155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93012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149435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52213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399286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0736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56958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130642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7114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822823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27498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24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899513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25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841591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26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778903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27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355883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28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856875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29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53653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237134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30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1160469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31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7625884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32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0583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84439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373653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663739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03793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46426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8D624-8179-8E4D-B3B5-132B7B8D0150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93170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in/sadowskigrzegorz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jpeg"/><Relationship Id="rId7" Type="http://schemas.openxmlformats.org/officeDocument/2006/relationships/hyperlink" Target="https://apps.apple.com/pl/app/uam-go/id6473834366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lay.google.com/store/apps/details?id=pl.edu.amu.uamgo&amp;hl=pl&amp;gl=US" TargetMode="External"/><Relationship Id="rId11" Type="http://schemas.openxmlformats.org/officeDocument/2006/relationships/image" Target="../media/image2.jpeg"/><Relationship Id="rId5" Type="http://schemas.openxmlformats.org/officeDocument/2006/relationships/image" Target="../media/image7.sv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rostokąt 17">
            <a:extLst>
              <a:ext uri="{FF2B5EF4-FFF2-40B4-BE49-F238E27FC236}">
                <a16:creationId xmlns:a16="http://schemas.microsoft.com/office/drawing/2014/main" id="{CAFD5D50-E136-2B2F-9F44-CED417058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7308273" y="5914730"/>
            <a:ext cx="6938356" cy="798329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Tytuł 5">
            <a:extLst>
              <a:ext uri="{FF2B5EF4-FFF2-40B4-BE49-F238E27FC236}">
                <a16:creationId xmlns:a16="http://schemas.microsoft.com/office/drawing/2014/main" id="{E45CA190-627E-8FD5-DB10-834B020803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308273" y="2165852"/>
            <a:ext cx="5774348" cy="2683371"/>
          </a:xfrm>
        </p:spPr>
        <p:txBody>
          <a:bodyPr>
            <a:noAutofit/>
          </a:bodyPr>
          <a:lstStyle/>
          <a:p>
            <a:pPr algn="l"/>
            <a:r>
              <a:rPr lang="pl-PL" sz="6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UAM GO Nawigacja </a:t>
            </a:r>
            <a:br>
              <a:rPr lang="pl-PL" sz="6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pl-PL" sz="6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Dla każdego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308273" y="5932352"/>
            <a:ext cx="13072696" cy="22093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/>
            <a:r>
              <a:rPr lang="en-US" sz="5400" spc="380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Grzegorz Sadowski</a:t>
            </a:r>
          </a:p>
          <a:p>
            <a:pPr algn="l"/>
            <a:r>
              <a:rPr lang="en-US" sz="3200" spc="380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Biuro</a:t>
            </a:r>
            <a:r>
              <a:rPr lang="en-US" sz="3200" spc="380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3200" spc="380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Wsparcia</a:t>
            </a:r>
            <a:r>
              <a:rPr lang="en-US" sz="3200" spc="380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3200" spc="380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Osob</a:t>
            </a:r>
            <a:r>
              <a:rPr lang="en-US" sz="3200" spc="380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z </a:t>
            </a:r>
            <a:r>
              <a:rPr lang="en-US" sz="3200" spc="380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Niepełnosprawnościami</a:t>
            </a:r>
            <a:endParaRPr lang="en-US" sz="3200" spc="380" dirty="0">
              <a:solidFill>
                <a:srgbClr val="000000"/>
              </a:solidFill>
              <a:latin typeface="Roboto Bold"/>
              <a:ea typeface="Roboto Bold"/>
              <a:cs typeface="Roboto Bold"/>
              <a:sym typeface="Roboto Bold"/>
            </a:endParaRPr>
          </a:p>
          <a:p>
            <a:pPr algn="l"/>
            <a:r>
              <a:rPr lang="en-US" sz="3200" spc="380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Uniwersytet</a:t>
            </a:r>
            <a:r>
              <a:rPr lang="en-US" sz="3200" spc="380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3200" spc="380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im.Adama</a:t>
            </a:r>
            <a:r>
              <a:rPr lang="en-US" sz="3200" spc="380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3200" spc="380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Mickiewicza</a:t>
            </a:r>
            <a:r>
              <a:rPr lang="en-US" sz="3200" spc="380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w </a:t>
            </a:r>
            <a:r>
              <a:rPr lang="en-US" sz="3200" spc="380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Poznaniu</a:t>
            </a:r>
            <a:r>
              <a:rPr lang="en-US" sz="3200" spc="380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</a:p>
          <a:p>
            <a:pPr algn="l">
              <a:lnSpc>
                <a:spcPts val="1672"/>
              </a:lnSpc>
            </a:pPr>
            <a:endParaRPr lang="en-US" sz="7175" spc="380" dirty="0">
              <a:solidFill>
                <a:srgbClr val="000000"/>
              </a:solidFill>
              <a:latin typeface="Roboto Bold"/>
              <a:ea typeface="Roboto Bold"/>
              <a:cs typeface="Roboto Bold"/>
              <a:sym typeface="Roboto Bold"/>
            </a:endParaRPr>
          </a:p>
        </p:txBody>
      </p:sp>
      <p:pic>
        <p:nvPicPr>
          <p:cNvPr id="25" name="Obraz 24">
            <a:extLst>
              <a:ext uri="{FF2B5EF4-FFF2-40B4-BE49-F238E27FC236}">
                <a16:creationId xmlns:a16="http://schemas.microsoft.com/office/drawing/2014/main" id="{ED94E370-92C1-101A-BA2A-CC1E70ED53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28" r="36797"/>
          <a:stretch/>
        </p:blipFill>
        <p:spPr>
          <a:xfrm>
            <a:off x="457200" y="1978723"/>
            <a:ext cx="6489352" cy="6288977"/>
          </a:xfrm>
          <a:prstGeom prst="rect">
            <a:avLst/>
          </a:prstGeom>
        </p:spPr>
      </p:pic>
      <p:sp>
        <p:nvSpPr>
          <p:cNvPr id="34" name="Freeform 9">
            <a:extLst>
              <a:ext uri="{FF2B5EF4-FFF2-40B4-BE49-F238E27FC236}">
                <a16:creationId xmlns:a16="http://schemas.microsoft.com/office/drawing/2014/main" id="{4AC77AB4-0CA5-77FC-83CD-90B5CDA48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158779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10058399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10058399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Krok 2 - </a:t>
            </a:r>
            <a:r>
              <a:rPr kumimoji="0" lang="pl-PL" sz="6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Onbording</a:t>
            </a: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użytkownika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DB0BFA96-9BDA-3C01-B830-DF456D2B3D85}"/>
              </a:ext>
            </a:extLst>
          </p:cNvPr>
          <p:cNvSpPr txBox="1"/>
          <p:nvPr/>
        </p:nvSpPr>
        <p:spPr>
          <a:xfrm>
            <a:off x="649940" y="4252736"/>
            <a:ext cx="87988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i="0" dirty="0">
                <a:solidFill>
                  <a:srgbClr val="121416"/>
                </a:solidFill>
                <a:effectLst/>
                <a:highlight>
                  <a:srgbClr val="FFFFFF"/>
                </a:highlight>
                <a:latin typeface="Lato" panose="020F0502020204030204" pitchFamily="34" charset="0"/>
              </a:rPr>
              <a:t>Łatwo wyznaczaj trasę z punktu A do punktu B</a:t>
            </a:r>
          </a:p>
          <a:p>
            <a:endParaRPr lang="pl-PL" sz="3200" dirty="0">
              <a:solidFill>
                <a:srgbClr val="121416"/>
              </a:solidFill>
              <a:highlight>
                <a:srgbClr val="FFFFFF"/>
              </a:highlight>
              <a:latin typeface="Lato" panose="020F0502020204030204" pitchFamily="34" charset="0"/>
            </a:endParaRPr>
          </a:p>
          <a:p>
            <a:r>
              <a:rPr lang="pl-PL" sz="3200" b="0" i="0" dirty="0">
                <a:solidFill>
                  <a:srgbClr val="121416"/>
                </a:solidFill>
                <a:effectLst/>
                <a:highlight>
                  <a:srgbClr val="FFFFFF"/>
                </a:highlight>
                <a:latin typeface="Lato" panose="020F0502020204030204" pitchFamily="34" charset="0"/>
              </a:rPr>
              <a:t>Wyznaczanie trasy po budynkach</a:t>
            </a:r>
          </a:p>
          <a:p>
            <a:r>
              <a:rPr lang="pl-PL" sz="3200" dirty="0">
                <a:solidFill>
                  <a:srgbClr val="121416"/>
                </a:solidFill>
                <a:highlight>
                  <a:srgbClr val="FFFFFF"/>
                </a:highlight>
                <a:latin typeface="Lato" panose="020F0502020204030204" pitchFamily="34" charset="0"/>
              </a:rPr>
              <a:t>Sprawdzanie mapy budynków</a:t>
            </a:r>
          </a:p>
          <a:p>
            <a:r>
              <a:rPr lang="pl-PL" sz="3200" b="0" i="0" dirty="0">
                <a:solidFill>
                  <a:srgbClr val="121416"/>
                </a:solidFill>
                <a:effectLst/>
                <a:highlight>
                  <a:srgbClr val="FFFFFF"/>
                </a:highlight>
                <a:latin typeface="Lato" panose="020F0502020204030204" pitchFamily="34" charset="0"/>
              </a:rPr>
              <a:t>Znalezienie szukanego pomieszczenia</a:t>
            </a:r>
          </a:p>
          <a:p>
            <a:r>
              <a:rPr lang="pl-PL" sz="3200" dirty="0">
                <a:solidFill>
                  <a:srgbClr val="121416"/>
                </a:solidFill>
                <a:highlight>
                  <a:srgbClr val="FFFFFF"/>
                </a:highlight>
                <a:latin typeface="Lato" panose="020F0502020204030204" pitchFamily="34" charset="0"/>
              </a:rPr>
              <a:t>Znalezienie portierni</a:t>
            </a:r>
          </a:p>
          <a:p>
            <a:r>
              <a:rPr lang="pl-PL" sz="3200" b="0" i="0" dirty="0">
                <a:solidFill>
                  <a:srgbClr val="121416"/>
                </a:solidFill>
                <a:effectLst/>
                <a:highlight>
                  <a:srgbClr val="FFFFFF"/>
                </a:highlight>
                <a:latin typeface="Lato" panose="020F0502020204030204" pitchFamily="34" charset="0"/>
              </a:rPr>
              <a:t>Znalezienie windy</a:t>
            </a:r>
          </a:p>
        </p:txBody>
      </p:sp>
      <p:sp>
        <p:nvSpPr>
          <p:cNvPr id="27" name="Prostokąt zaokrąglony 26">
            <a:extLst>
              <a:ext uri="{FF2B5EF4-FFF2-40B4-BE49-F238E27FC236}">
                <a16:creationId xmlns:a16="http://schemas.microsoft.com/office/drawing/2014/main" id="{D2317D8F-4C3D-D7C8-2FF9-815DA55BEB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3" name="Obraz 32">
            <a:extLst>
              <a:ext uri="{FF2B5EF4-FFF2-40B4-BE49-F238E27FC236}">
                <a16:creationId xmlns:a16="http://schemas.microsoft.com/office/drawing/2014/main" id="{CBE68D13-53B5-906D-7EE6-6F802AD8BD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1938" y="1134221"/>
            <a:ext cx="3940026" cy="8526620"/>
          </a:xfrm>
          <a:prstGeom prst="rect">
            <a:avLst/>
          </a:prstGeom>
        </p:spPr>
      </p:pic>
      <p:sp>
        <p:nvSpPr>
          <p:cNvPr id="21" name="Freeform 9" descr="Logo UAM Poznań">
            <a:extLst>
              <a:ext uri="{FF2B5EF4-FFF2-40B4-BE49-F238E27FC236}">
                <a16:creationId xmlns:a16="http://schemas.microsoft.com/office/drawing/2014/main" id="{6DBFEFE0-61DE-A20A-FCFA-A6BAB09CCC1D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83E378D2-15E5-EB10-BC9E-40BE53FF51C7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1072589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10336681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9905999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Krok 3- </a:t>
            </a:r>
            <a:r>
              <a:rPr kumimoji="0" lang="pl-PL" sz="6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Onbording</a:t>
            </a: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użytkownika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DB0BFA96-9BDA-3C01-B830-DF456D2B3D85}"/>
              </a:ext>
            </a:extLst>
          </p:cNvPr>
          <p:cNvSpPr txBox="1"/>
          <p:nvPr/>
        </p:nvSpPr>
        <p:spPr>
          <a:xfrm>
            <a:off x="649939" y="4252736"/>
            <a:ext cx="942827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>
                <a:solidFill>
                  <a:srgbClr val="121416"/>
                </a:solidFill>
                <a:highlight>
                  <a:srgbClr val="FFFFFF"/>
                </a:highlight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Dobierzemy trasę dopasowaną do Twoich potrzeb.</a:t>
            </a:r>
          </a:p>
          <a:p>
            <a:endParaRPr lang="pl-PL" sz="3200" b="0" i="0" dirty="0">
              <a:solidFill>
                <a:srgbClr val="121416"/>
              </a:solidFill>
              <a:effectLst/>
              <a:highlight>
                <a:srgbClr val="FFFFFF"/>
              </a:highlight>
              <a:latin typeface="Lato" panose="020F0502020204030204" pitchFamily="34" charset="0"/>
            </a:endParaRPr>
          </a:p>
          <a:p>
            <a:r>
              <a:rPr lang="pl-PL" sz="3200" dirty="0">
                <a:solidFill>
                  <a:srgbClr val="121416"/>
                </a:solidFill>
                <a:highlight>
                  <a:srgbClr val="FFFFFF"/>
                </a:highlight>
                <a:latin typeface="Lato" panose="020F0502020204030204" pitchFamily="34" charset="0"/>
              </a:rPr>
              <a:t>Pomożemy Ci poruszać się po budynku, niezależnie od tego czy przemieszczasz się na wózku, nie widzisz, nie słyszysz lub po prostu szukasz windy</a:t>
            </a:r>
            <a:endParaRPr lang="pl-PL" sz="3200" b="0" i="0" dirty="0">
              <a:solidFill>
                <a:srgbClr val="121416"/>
              </a:solidFill>
              <a:effectLst/>
              <a:highlight>
                <a:srgbClr val="FFFFFF"/>
              </a:highlight>
              <a:latin typeface="Lato" panose="020F0502020204030204" pitchFamily="34" charset="0"/>
            </a:endParaRPr>
          </a:p>
        </p:txBody>
      </p:sp>
      <p:sp>
        <p:nvSpPr>
          <p:cNvPr id="27" name="Prostokąt zaokrąglony 26">
            <a:extLst>
              <a:ext uri="{FF2B5EF4-FFF2-40B4-BE49-F238E27FC236}">
                <a16:creationId xmlns:a16="http://schemas.microsoft.com/office/drawing/2014/main" id="{D2317D8F-4C3D-D7C8-2FF9-815DA55BEB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5" name="Obraz 34">
            <a:extLst>
              <a:ext uri="{FF2B5EF4-FFF2-40B4-BE49-F238E27FC236}">
                <a16:creationId xmlns:a16="http://schemas.microsoft.com/office/drawing/2014/main" id="{59B16E55-3D77-D6E8-5B8C-67D9AD08F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6177" y="1171675"/>
            <a:ext cx="3911547" cy="8464988"/>
          </a:xfrm>
          <a:prstGeom prst="rect">
            <a:avLst/>
          </a:prstGeom>
        </p:spPr>
      </p:pic>
      <p:sp>
        <p:nvSpPr>
          <p:cNvPr id="21" name="Freeform 9" descr="Logo UAM Poznań">
            <a:extLst>
              <a:ext uri="{FF2B5EF4-FFF2-40B4-BE49-F238E27FC236}">
                <a16:creationId xmlns:a16="http://schemas.microsoft.com/office/drawing/2014/main" id="{6DBFEFE0-61DE-A20A-FCFA-A6BAB09CCC1D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83E378D2-15E5-EB10-BC9E-40BE53FF51C7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35868712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1" y="698331"/>
            <a:ext cx="10134600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10134600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Krok 4 - </a:t>
            </a:r>
            <a:r>
              <a:rPr kumimoji="0" lang="pl-PL" sz="6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Onbording</a:t>
            </a: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użytkownika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5A25CFDF-9699-A4AE-51B9-4D0F41AB2B4E}"/>
              </a:ext>
            </a:extLst>
          </p:cNvPr>
          <p:cNvSpPr txBox="1"/>
          <p:nvPr/>
        </p:nvSpPr>
        <p:spPr>
          <a:xfrm>
            <a:off x="685800" y="3924300"/>
            <a:ext cx="87988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>
                <a:solidFill>
                  <a:srgbClr val="121416"/>
                </a:solidFill>
                <a:highlight>
                  <a:srgbClr val="FFFFFF"/>
                </a:highlight>
              </a:rPr>
              <a:t>Ustaw opcje trasy, zaznacz co jest dla Ciebie najważniejsze, gdy poruszasz się po budynku.</a:t>
            </a:r>
          </a:p>
          <a:p>
            <a:endParaRPr lang="pl-PL" sz="3200" dirty="0">
              <a:solidFill>
                <a:srgbClr val="121416"/>
              </a:solidFill>
              <a:highlight>
                <a:srgbClr val="FFFFFF"/>
              </a:highlight>
            </a:endParaRPr>
          </a:p>
          <a:p>
            <a:r>
              <a:rPr lang="pl-PL" sz="3200" dirty="0">
                <a:solidFill>
                  <a:srgbClr val="121416"/>
                </a:solidFill>
                <a:highlight>
                  <a:srgbClr val="FFFFFF"/>
                </a:highlight>
              </a:rPr>
              <a:t>Chcę unikać windy</a:t>
            </a:r>
          </a:p>
          <a:p>
            <a:r>
              <a:rPr lang="pl-PL" sz="3200" dirty="0">
                <a:solidFill>
                  <a:srgbClr val="121416"/>
                </a:solidFill>
                <a:highlight>
                  <a:srgbClr val="FFFFFF"/>
                </a:highlight>
              </a:rPr>
              <a:t>Preferuję windy z komunikatami głosowymi</a:t>
            </a:r>
          </a:p>
          <a:p>
            <a:r>
              <a:rPr lang="pl-PL" sz="3200" dirty="0">
                <a:solidFill>
                  <a:srgbClr val="121416"/>
                </a:solidFill>
                <a:highlight>
                  <a:srgbClr val="FFFFFF"/>
                </a:highlight>
              </a:rPr>
              <a:t>Preferuję widny z brajlem</a:t>
            </a:r>
          </a:p>
          <a:p>
            <a:r>
              <a:rPr lang="pl-PL" sz="3200" b="0" i="0" dirty="0">
                <a:solidFill>
                  <a:srgbClr val="121416"/>
                </a:solidFill>
                <a:effectLst/>
                <a:highlight>
                  <a:srgbClr val="FFFFFF"/>
                </a:highlight>
                <a:latin typeface="Lato" panose="020F0502020204030204" pitchFamily="34" charset="0"/>
              </a:rPr>
              <a:t>Chcę unikać s</a:t>
            </a:r>
            <a:r>
              <a:rPr lang="pl-PL" sz="3200" dirty="0">
                <a:solidFill>
                  <a:srgbClr val="121416"/>
                </a:solidFill>
                <a:highlight>
                  <a:srgbClr val="FFFFFF"/>
                </a:highlight>
                <a:latin typeface="Lato" panose="020F0502020204030204" pitchFamily="34" charset="0"/>
              </a:rPr>
              <a:t>chodów</a:t>
            </a:r>
          </a:p>
          <a:p>
            <a:r>
              <a:rPr lang="pl-PL" sz="3200" b="0" i="0" dirty="0">
                <a:solidFill>
                  <a:srgbClr val="121416"/>
                </a:solidFill>
                <a:effectLst/>
                <a:highlight>
                  <a:srgbClr val="FFFFFF"/>
                </a:highlight>
                <a:latin typeface="Lato" panose="020F0502020204030204" pitchFamily="34" charset="0"/>
              </a:rPr>
              <a:t>Preferuję schody z poręczą</a:t>
            </a:r>
          </a:p>
          <a:p>
            <a:r>
              <a:rPr lang="pl-PL" sz="3200" dirty="0">
                <a:solidFill>
                  <a:srgbClr val="121416"/>
                </a:solidFill>
                <a:highlight>
                  <a:srgbClr val="FFFFFF"/>
                </a:highlight>
                <a:latin typeface="Lato" panose="020F0502020204030204" pitchFamily="34" charset="0"/>
              </a:rPr>
              <a:t>Chcę unikać progów</a:t>
            </a:r>
            <a:endParaRPr lang="pl-PL" sz="3200" b="0" i="0" dirty="0">
              <a:solidFill>
                <a:srgbClr val="121416"/>
              </a:solidFill>
              <a:effectLst/>
              <a:highlight>
                <a:srgbClr val="FFFFFF"/>
              </a:highlight>
              <a:latin typeface="Lato" panose="020F0502020204030204" pitchFamily="34" charset="0"/>
            </a:endParaRPr>
          </a:p>
        </p:txBody>
      </p:sp>
      <p:sp>
        <p:nvSpPr>
          <p:cNvPr id="35" name="Prostokąt zaokrąglony 34">
            <a:extLst>
              <a:ext uri="{FF2B5EF4-FFF2-40B4-BE49-F238E27FC236}">
                <a16:creationId xmlns:a16="http://schemas.microsoft.com/office/drawing/2014/main" id="{A856AF76-D43C-BB64-7FB2-5022B1A9E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3" name="Obraz 32">
            <a:extLst>
              <a:ext uri="{FF2B5EF4-FFF2-40B4-BE49-F238E27FC236}">
                <a16:creationId xmlns:a16="http://schemas.microsoft.com/office/drawing/2014/main" id="{5C8B4476-7B3B-43AF-EC08-479B4871D3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960" y="1155531"/>
            <a:ext cx="3881982" cy="8401006"/>
          </a:xfrm>
          <a:prstGeom prst="rect">
            <a:avLst/>
          </a:prstGeom>
        </p:spPr>
      </p:pic>
      <p:sp>
        <p:nvSpPr>
          <p:cNvPr id="22" name="Freeform 9" descr="Logo UAM Poznań">
            <a:extLst>
              <a:ext uri="{FF2B5EF4-FFF2-40B4-BE49-F238E27FC236}">
                <a16:creationId xmlns:a16="http://schemas.microsoft.com/office/drawing/2014/main" id="{02D05006-8653-DB06-AE16-A0B7065B8E16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58AC2734-F8B3-EF71-5A71-3B22068295B4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23344401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10134599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10134599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Krok 5 - </a:t>
            </a:r>
            <a:r>
              <a:rPr kumimoji="0" lang="pl-PL" sz="6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Onbording</a:t>
            </a: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użytkownika</a:t>
            </a:r>
          </a:p>
        </p:txBody>
      </p:sp>
      <p:sp>
        <p:nvSpPr>
          <p:cNvPr id="36" name="pole tekstowe 35">
            <a:extLst>
              <a:ext uri="{FF2B5EF4-FFF2-40B4-BE49-F238E27FC236}">
                <a16:creationId xmlns:a16="http://schemas.microsoft.com/office/drawing/2014/main" id="{87ACADFF-91AA-9D11-9A5B-12887BF9C3ED}"/>
              </a:ext>
            </a:extLst>
          </p:cNvPr>
          <p:cNvSpPr txBox="1"/>
          <p:nvPr/>
        </p:nvSpPr>
        <p:spPr>
          <a:xfrm>
            <a:off x="649940" y="4252736"/>
            <a:ext cx="87988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>
                <a:solidFill>
                  <a:srgbClr val="121416"/>
                </a:solidFill>
                <a:highlight>
                  <a:srgbClr val="FFFFFF"/>
                </a:highlight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 chcesz widzieć na mapach</a:t>
            </a:r>
          </a:p>
          <a:p>
            <a:endParaRPr lang="pl-PL" sz="3200" b="0" i="0" dirty="0">
              <a:solidFill>
                <a:srgbClr val="121416"/>
              </a:solidFill>
              <a:effectLst/>
              <a:highlight>
                <a:srgbClr val="FFFFFF"/>
              </a:highlight>
              <a:latin typeface="Lato" panose="020F0502020204030204" pitchFamily="34" charset="0"/>
            </a:endParaRPr>
          </a:p>
          <a:p>
            <a:r>
              <a:rPr lang="pl-PL" sz="3200" dirty="0">
                <a:solidFill>
                  <a:srgbClr val="121416"/>
                </a:solidFill>
                <a:highlight>
                  <a:srgbClr val="FFFFFF"/>
                </a:highlight>
                <a:latin typeface="Lato" panose="020F0502020204030204" pitchFamily="34" charset="0"/>
              </a:rPr>
              <a:t>Pętle indukcyjne</a:t>
            </a:r>
          </a:p>
          <a:p>
            <a:r>
              <a:rPr lang="pl-PL" sz="3200" b="0" i="0" dirty="0">
                <a:solidFill>
                  <a:srgbClr val="121416"/>
                </a:solidFill>
                <a:effectLst/>
                <a:highlight>
                  <a:srgbClr val="FFFFFF"/>
                </a:highlight>
                <a:latin typeface="Lato" panose="020F0502020204030204" pitchFamily="34" charset="0"/>
              </a:rPr>
              <a:t>Pochylnie</a:t>
            </a:r>
          </a:p>
          <a:p>
            <a:r>
              <a:rPr lang="pl-PL" sz="3200" dirty="0">
                <a:solidFill>
                  <a:srgbClr val="121416"/>
                </a:solidFill>
                <a:highlight>
                  <a:srgbClr val="FFFFFF"/>
                </a:highlight>
                <a:latin typeface="Lato" panose="020F0502020204030204" pitchFamily="34" charset="0"/>
              </a:rPr>
              <a:t>Podnośniki</a:t>
            </a:r>
          </a:p>
          <a:p>
            <a:r>
              <a:rPr lang="pl-PL" sz="3200" b="0" i="0" dirty="0" err="1">
                <a:solidFill>
                  <a:srgbClr val="121416"/>
                </a:solidFill>
                <a:effectLst/>
                <a:highlight>
                  <a:srgbClr val="FFFFFF"/>
                </a:highlight>
                <a:latin typeface="Lato" panose="020F0502020204030204" pitchFamily="34" charset="0"/>
              </a:rPr>
              <a:t>ToTuPointy</a:t>
            </a:r>
            <a:endParaRPr lang="pl-PL" sz="3200" b="0" i="0" dirty="0">
              <a:solidFill>
                <a:srgbClr val="121416"/>
              </a:solidFill>
              <a:effectLst/>
              <a:highlight>
                <a:srgbClr val="FFFFFF"/>
              </a:highlight>
              <a:latin typeface="Lato" panose="020F0502020204030204" pitchFamily="34" charset="0"/>
            </a:endParaRPr>
          </a:p>
          <a:p>
            <a:r>
              <a:rPr lang="pl-PL" sz="3200" dirty="0" err="1">
                <a:solidFill>
                  <a:srgbClr val="121416"/>
                </a:solidFill>
                <a:highlight>
                  <a:srgbClr val="FFFFFF"/>
                </a:highlight>
                <a:latin typeface="Lato" panose="020F0502020204030204" pitchFamily="34" charset="0"/>
              </a:rPr>
              <a:t>Tyfloplany</a:t>
            </a:r>
            <a:endParaRPr lang="pl-PL" sz="3200" dirty="0">
              <a:solidFill>
                <a:srgbClr val="121416"/>
              </a:solidFill>
              <a:highlight>
                <a:srgbClr val="FFFFFF"/>
              </a:highlight>
              <a:latin typeface="Lato" panose="020F0502020204030204" pitchFamily="34" charset="0"/>
            </a:endParaRPr>
          </a:p>
          <a:p>
            <a:r>
              <a:rPr lang="pl-PL" sz="3200" b="0" i="0" dirty="0">
                <a:solidFill>
                  <a:srgbClr val="121416"/>
                </a:solidFill>
                <a:effectLst/>
                <a:highlight>
                  <a:srgbClr val="FFFFFF"/>
                </a:highlight>
                <a:latin typeface="Lato" panose="020F0502020204030204" pitchFamily="34" charset="0"/>
              </a:rPr>
              <a:t>Ciężkie drzwi</a:t>
            </a:r>
          </a:p>
          <a:p>
            <a:r>
              <a:rPr lang="pl-PL" sz="3200" dirty="0">
                <a:solidFill>
                  <a:srgbClr val="121416"/>
                </a:solidFill>
                <a:highlight>
                  <a:srgbClr val="FFFFFF"/>
                </a:highlight>
                <a:latin typeface="Lato" panose="020F0502020204030204" pitchFamily="34" charset="0"/>
              </a:rPr>
              <a:t>Progi</a:t>
            </a:r>
            <a:endParaRPr lang="pl-PL" sz="3200" b="0" i="0" dirty="0">
              <a:solidFill>
                <a:srgbClr val="121416"/>
              </a:solidFill>
              <a:effectLst/>
              <a:highlight>
                <a:srgbClr val="FFFFFF"/>
              </a:highlight>
              <a:latin typeface="Lato" panose="020F0502020204030204" pitchFamily="34" charset="0"/>
            </a:endParaRPr>
          </a:p>
        </p:txBody>
      </p:sp>
      <p:sp>
        <p:nvSpPr>
          <p:cNvPr id="35" name="Prostokąt zaokrąglony 34">
            <a:extLst>
              <a:ext uri="{FF2B5EF4-FFF2-40B4-BE49-F238E27FC236}">
                <a16:creationId xmlns:a16="http://schemas.microsoft.com/office/drawing/2014/main" id="{A856AF76-D43C-BB64-7FB2-5022B1A9E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4" name="Obraz 33">
            <a:extLst>
              <a:ext uri="{FF2B5EF4-FFF2-40B4-BE49-F238E27FC236}">
                <a16:creationId xmlns:a16="http://schemas.microsoft.com/office/drawing/2014/main" id="{7EF8D782-348A-8301-6676-EFC977AD8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960" y="1169415"/>
            <a:ext cx="3881982" cy="8401006"/>
          </a:xfrm>
          <a:prstGeom prst="rect">
            <a:avLst/>
          </a:prstGeom>
        </p:spPr>
      </p:pic>
      <p:sp>
        <p:nvSpPr>
          <p:cNvPr id="22" name="Freeform 9" descr="Logo UAM Poznań">
            <a:extLst>
              <a:ext uri="{FF2B5EF4-FFF2-40B4-BE49-F238E27FC236}">
                <a16:creationId xmlns:a16="http://schemas.microsoft.com/office/drawing/2014/main" id="{02D05006-8653-DB06-AE16-A0B7065B8E16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58AC2734-F8B3-EF71-5A71-3B22068295B4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1293798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1" y="698331"/>
            <a:ext cx="4998822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4962962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 -Trasa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3757B9A4-B98C-8E0B-53ED-BB1E10E91F0D}"/>
              </a:ext>
            </a:extLst>
          </p:cNvPr>
          <p:cNvSpPr txBox="1"/>
          <p:nvPr/>
        </p:nvSpPr>
        <p:spPr>
          <a:xfrm>
            <a:off x="649941" y="4229100"/>
            <a:ext cx="947567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pl-PL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Łatwa wyszukiwarka miejsc</a:t>
            </a:r>
          </a:p>
          <a:p>
            <a:pPr marL="342900" indent="-342900">
              <a:buAutoNum type="arabicPeriod"/>
            </a:pPr>
            <a:r>
              <a:rPr lang="pl-PL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Punktu rozpoczęcia oraz zakończenia trasy</a:t>
            </a:r>
          </a:p>
          <a:p>
            <a:pPr marL="342900" indent="-342900">
              <a:buAutoNum type="arabicPeriod"/>
            </a:pPr>
            <a:r>
              <a:rPr lang="pl-PL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Najczęściej szukane miejsca</a:t>
            </a:r>
          </a:p>
          <a:p>
            <a:pPr marL="342900" indent="-342900">
              <a:buAutoNum type="arabicPeriod"/>
            </a:pPr>
            <a:r>
              <a:rPr lang="pl-PL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Ostatnio szukane</a:t>
            </a:r>
          </a:p>
          <a:p>
            <a:pPr marL="342900" indent="-342900">
              <a:buAutoNum type="arabicPeriod"/>
            </a:pPr>
            <a:r>
              <a:rPr lang="pl-PL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Możliwość wybrania szukanego miejsca na mapie </a:t>
            </a:r>
          </a:p>
        </p:txBody>
      </p:sp>
      <p:sp>
        <p:nvSpPr>
          <p:cNvPr id="35" name="Prostokąt zaokrąglony 34">
            <a:extLst>
              <a:ext uri="{FF2B5EF4-FFF2-40B4-BE49-F238E27FC236}">
                <a16:creationId xmlns:a16="http://schemas.microsoft.com/office/drawing/2014/main" id="{A856AF76-D43C-BB64-7FB2-5022B1A9E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70FA968B-F65E-4743-D70F-BBD4358295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1338" y="1106354"/>
            <a:ext cx="3961226" cy="8572500"/>
          </a:xfrm>
          <a:prstGeom prst="rect">
            <a:avLst/>
          </a:prstGeom>
        </p:spPr>
      </p:pic>
      <p:sp>
        <p:nvSpPr>
          <p:cNvPr id="22" name="Freeform 9" descr="Logo UAM Poznań">
            <a:extLst>
              <a:ext uri="{FF2B5EF4-FFF2-40B4-BE49-F238E27FC236}">
                <a16:creationId xmlns:a16="http://schemas.microsoft.com/office/drawing/2014/main" id="{02D05006-8653-DB06-AE16-A0B7065B8E16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58AC2734-F8B3-EF71-5A71-3B22068295B4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10201712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5944385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5944384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 - Obiekty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09A98C09-E221-66CE-D783-B1FA9F9E4106}"/>
              </a:ext>
            </a:extLst>
          </p:cNvPr>
          <p:cNvSpPr txBox="1"/>
          <p:nvPr/>
        </p:nvSpPr>
        <p:spPr>
          <a:xfrm>
            <a:off x="649941" y="4076700"/>
            <a:ext cx="101704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pl-PL" sz="3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Możliwość wybrania Kampusy</a:t>
            </a:r>
          </a:p>
          <a:p>
            <a:pPr marL="342900" indent="-342900">
              <a:buAutoNum type="arabicPeriod"/>
            </a:pPr>
            <a:r>
              <a:rPr lang="pl-PL" sz="3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Możliwość wybrania konkretnego budynku</a:t>
            </a:r>
          </a:p>
          <a:p>
            <a:pPr marL="342900" indent="-342900">
              <a:buAutoNum type="arabicPeriod"/>
            </a:pPr>
            <a:r>
              <a:rPr lang="pl-PL" sz="3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Możliwość przeglądania map, opisów oraz zdjęć</a:t>
            </a:r>
            <a:r>
              <a:rPr lang="pl-PL" sz="3600" dirty="0"/>
              <a:t> </a:t>
            </a:r>
          </a:p>
        </p:txBody>
      </p:sp>
      <p:sp>
        <p:nvSpPr>
          <p:cNvPr id="35" name="Prostokąt zaokrąglony 34">
            <a:extLst>
              <a:ext uri="{FF2B5EF4-FFF2-40B4-BE49-F238E27FC236}">
                <a16:creationId xmlns:a16="http://schemas.microsoft.com/office/drawing/2014/main" id="{A856AF76-D43C-BB64-7FB2-5022B1A9E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8067B7EA-8320-2D66-B4C1-C0AC1C5729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2225" y="1209903"/>
            <a:ext cx="3899452" cy="8438815"/>
          </a:xfrm>
          <a:prstGeom prst="rect">
            <a:avLst/>
          </a:prstGeom>
        </p:spPr>
      </p:pic>
      <p:sp>
        <p:nvSpPr>
          <p:cNvPr id="22" name="Freeform 9" descr="Logo UAM Poznań">
            <a:extLst>
              <a:ext uri="{FF2B5EF4-FFF2-40B4-BE49-F238E27FC236}">
                <a16:creationId xmlns:a16="http://schemas.microsoft.com/office/drawing/2014/main" id="{02D05006-8653-DB06-AE16-A0B7065B8E16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58AC2734-F8B3-EF71-5A71-3B22068295B4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12142475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5434197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5398337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 - Alerty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E024601A-2C2E-B827-9DC7-FC2236F76A56}"/>
              </a:ext>
            </a:extLst>
          </p:cNvPr>
          <p:cNvSpPr txBox="1"/>
          <p:nvPr/>
        </p:nvSpPr>
        <p:spPr>
          <a:xfrm>
            <a:off x="685800" y="4381500"/>
            <a:ext cx="1029160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Użytkownicy UAM GO otrzymują powiadomienia </a:t>
            </a:r>
          </a:p>
          <a:p>
            <a:r>
              <a:rPr lang="pl-PL" sz="3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 różnych alarmach oraz incydentach np.:</a:t>
            </a:r>
          </a:p>
          <a:p>
            <a:endParaRPr lang="pl-PL" sz="3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pl-PL" sz="3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Alarm próbny</a:t>
            </a:r>
          </a:p>
          <a:p>
            <a:r>
              <a:rPr lang="pl-PL" sz="3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Awaria windy na ich trasie</a:t>
            </a:r>
          </a:p>
          <a:p>
            <a:r>
              <a:rPr lang="pl-PL" sz="3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Awaria drzwi.</a:t>
            </a:r>
          </a:p>
        </p:txBody>
      </p:sp>
      <p:sp>
        <p:nvSpPr>
          <p:cNvPr id="35" name="Prostokąt zaokrąglony 34">
            <a:extLst>
              <a:ext uri="{FF2B5EF4-FFF2-40B4-BE49-F238E27FC236}">
                <a16:creationId xmlns:a16="http://schemas.microsoft.com/office/drawing/2014/main" id="{A856AF76-D43C-BB64-7FB2-5022B1A9E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CFCF75D6-1B0D-EF32-2342-5DBF7AF046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1776" y="1114373"/>
            <a:ext cx="4076293" cy="847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Freeform 9" descr="Logo UAM Poznań">
            <a:extLst>
              <a:ext uri="{FF2B5EF4-FFF2-40B4-BE49-F238E27FC236}">
                <a16:creationId xmlns:a16="http://schemas.microsoft.com/office/drawing/2014/main" id="{02D05006-8653-DB06-AE16-A0B7065B8E16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58AC2734-F8B3-EF71-5A71-3B22068295B4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21575001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1" y="698331"/>
            <a:ext cx="7012322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6976462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 - Ustawienia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514D016B-7049-0BDF-0594-D16A9A2305DB}"/>
              </a:ext>
            </a:extLst>
          </p:cNvPr>
          <p:cNvSpPr txBox="1"/>
          <p:nvPr/>
        </p:nvSpPr>
        <p:spPr>
          <a:xfrm>
            <a:off x="944876" y="4958834"/>
            <a:ext cx="9076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Ustawienia aplikacji, możliwość zarządzania </a:t>
            </a:r>
          </a:p>
          <a:p>
            <a:r>
              <a:rPr lang="pl-PL" sz="3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własnymi preferencjami aplikacji </a:t>
            </a:r>
          </a:p>
        </p:txBody>
      </p:sp>
      <p:sp>
        <p:nvSpPr>
          <p:cNvPr id="35" name="Prostokąt zaokrąglony 34">
            <a:extLst>
              <a:ext uri="{FF2B5EF4-FFF2-40B4-BE49-F238E27FC236}">
                <a16:creationId xmlns:a16="http://schemas.microsoft.com/office/drawing/2014/main" id="{A856AF76-D43C-BB64-7FB2-5022B1A9E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77B65925-7CB6-592F-8A50-38C9EC3E91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051" y="1170371"/>
            <a:ext cx="3943799" cy="8534785"/>
          </a:xfrm>
          <a:prstGeom prst="rect">
            <a:avLst/>
          </a:prstGeom>
        </p:spPr>
      </p:pic>
      <p:sp>
        <p:nvSpPr>
          <p:cNvPr id="22" name="Freeform 9" descr="Logo UAM Poznań">
            <a:extLst>
              <a:ext uri="{FF2B5EF4-FFF2-40B4-BE49-F238E27FC236}">
                <a16:creationId xmlns:a16="http://schemas.microsoft.com/office/drawing/2014/main" id="{02D05006-8653-DB06-AE16-A0B7065B8E16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58AC2734-F8B3-EF71-5A71-3B22068295B4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1060906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7371073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7335213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 – wybór trasy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CF60A8D9-6DE6-5C3F-533C-29E5DDF28947}"/>
              </a:ext>
            </a:extLst>
          </p:cNvPr>
          <p:cNvSpPr txBox="1"/>
          <p:nvPr/>
        </p:nvSpPr>
        <p:spPr>
          <a:xfrm>
            <a:off x="649940" y="4202746"/>
            <a:ext cx="846257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600" dirty="0"/>
              <a:t>Wyszukiwarka trasy</a:t>
            </a:r>
          </a:p>
          <a:p>
            <a:endParaRPr lang="pl-PL" sz="3600" dirty="0"/>
          </a:p>
          <a:p>
            <a:r>
              <a:rPr lang="pl-PL" sz="3600" dirty="0"/>
              <a:t>Uwzględnienie w trasie własnych preferencji</a:t>
            </a:r>
          </a:p>
          <a:p>
            <a:r>
              <a:rPr lang="pl-PL" sz="3600" dirty="0"/>
              <a:t>Parametry trasy: dystans oraz przebieg trasy</a:t>
            </a:r>
          </a:p>
        </p:txBody>
      </p:sp>
      <p:sp>
        <p:nvSpPr>
          <p:cNvPr id="24" name="Prostokąt zaokrąglony 23">
            <a:extLst>
              <a:ext uri="{FF2B5EF4-FFF2-40B4-BE49-F238E27FC236}">
                <a16:creationId xmlns:a16="http://schemas.microsoft.com/office/drawing/2014/main" id="{177F95A1-F88A-D47C-769D-12F544CAC3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66E8F788-AF63-F68B-7193-92EE7F6FD7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880" y="1086807"/>
            <a:ext cx="3996437" cy="8648700"/>
          </a:xfrm>
          <a:prstGeom prst="rect">
            <a:avLst/>
          </a:prstGeom>
        </p:spPr>
      </p:pic>
      <p:sp>
        <p:nvSpPr>
          <p:cNvPr id="31" name="Freeform 9" descr="Logo UAM Poznań">
            <a:extLst>
              <a:ext uri="{FF2B5EF4-FFF2-40B4-BE49-F238E27FC236}">
                <a16:creationId xmlns:a16="http://schemas.microsoft.com/office/drawing/2014/main" id="{16534154-BE0D-5A12-37EC-CBCCD1F65825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34" name="pole tekstowe 33">
            <a:extLst>
              <a:ext uri="{FF2B5EF4-FFF2-40B4-BE49-F238E27FC236}">
                <a16:creationId xmlns:a16="http://schemas.microsoft.com/office/drawing/2014/main" id="{80B87AAD-2D83-0FE7-51C3-E546DC28C295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31299852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7559057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7596823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</a:t>
            </a:r>
            <a:r>
              <a:rPr kumimoji="0" lang="pl-PL" sz="6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odcinki trasy</a:t>
            </a:r>
            <a:endParaRPr kumimoji="0" lang="pl-PL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7B641CE7-B5F1-E297-ED68-6ECAD8A37C2C}"/>
              </a:ext>
            </a:extLst>
          </p:cNvPr>
          <p:cNvSpPr txBox="1"/>
          <p:nvPr/>
        </p:nvSpPr>
        <p:spPr>
          <a:xfrm>
            <a:off x="685800" y="2979423"/>
            <a:ext cx="5830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600" dirty="0"/>
              <a:t>1. GPS w budynkach nie działa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CF60A8D9-6DE6-5C3F-533C-29E5DDF28947}"/>
              </a:ext>
            </a:extLst>
          </p:cNvPr>
          <p:cNvSpPr txBox="1"/>
          <p:nvPr/>
        </p:nvSpPr>
        <p:spPr>
          <a:xfrm>
            <a:off x="649940" y="4210610"/>
            <a:ext cx="98781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600" dirty="0"/>
              <a:t>2. Projekty oparte na </a:t>
            </a:r>
            <a:r>
              <a:rPr lang="pl-PL" sz="3600" dirty="0" err="1"/>
              <a:t>bluetooth</a:t>
            </a:r>
            <a:r>
              <a:rPr lang="pl-PL" sz="3600" dirty="0"/>
              <a:t> </a:t>
            </a:r>
            <a:r>
              <a:rPr lang="pl-PL" sz="3600" dirty="0" err="1"/>
              <a:t>low</a:t>
            </a:r>
            <a:r>
              <a:rPr lang="pl-PL" sz="3600" dirty="0"/>
              <a:t> </a:t>
            </a:r>
            <a:r>
              <a:rPr lang="pl-PL" sz="3600" dirty="0" err="1"/>
              <a:t>energy</a:t>
            </a:r>
            <a:r>
              <a:rPr lang="pl-PL" sz="3600" dirty="0"/>
              <a:t> </a:t>
            </a:r>
            <a:r>
              <a:rPr lang="pl-PL" sz="3600" dirty="0" err="1"/>
              <a:t>beacons</a:t>
            </a:r>
            <a:endParaRPr lang="pl-PL" sz="3600" dirty="0"/>
          </a:p>
          <a:p>
            <a:r>
              <a:rPr lang="pl-PL" sz="3600" dirty="0"/>
              <a:t>nie dawały przekonywujących efektów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5D51637F-0C15-B528-82C4-91E1EB92C274}"/>
              </a:ext>
            </a:extLst>
          </p:cNvPr>
          <p:cNvSpPr txBox="1"/>
          <p:nvPr/>
        </p:nvSpPr>
        <p:spPr>
          <a:xfrm>
            <a:off x="649940" y="5995795"/>
            <a:ext cx="69133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600" dirty="0"/>
              <a:t>3. Wszyscy jesteśmy przyzwyczajeni </a:t>
            </a:r>
          </a:p>
          <a:p>
            <a:r>
              <a:rPr lang="pl-PL" sz="3600" dirty="0"/>
              <a:t>do </a:t>
            </a:r>
            <a:r>
              <a:rPr lang="pl-PL" sz="3600" dirty="0" err="1"/>
              <a:t>GoogleMaps</a:t>
            </a:r>
            <a:r>
              <a:rPr lang="pl-PL" sz="3600" dirty="0"/>
              <a:t> i innych nawigacji.</a:t>
            </a:r>
          </a:p>
        </p:txBody>
      </p:sp>
      <p:sp>
        <p:nvSpPr>
          <p:cNvPr id="24" name="Prostokąt zaokrąglony 23">
            <a:extLst>
              <a:ext uri="{FF2B5EF4-FFF2-40B4-BE49-F238E27FC236}">
                <a16:creationId xmlns:a16="http://schemas.microsoft.com/office/drawing/2014/main" id="{177F95A1-F88A-D47C-769D-12F544CAC3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2323AA11-E06D-86E4-044F-581CCEB5F9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7679" y="1106354"/>
            <a:ext cx="3961226" cy="8572500"/>
          </a:xfrm>
          <a:prstGeom prst="rect">
            <a:avLst/>
          </a:prstGeom>
        </p:spPr>
      </p:pic>
      <p:sp>
        <p:nvSpPr>
          <p:cNvPr id="31" name="Freeform 9" descr="Logo UAM Poznań">
            <a:extLst>
              <a:ext uri="{FF2B5EF4-FFF2-40B4-BE49-F238E27FC236}">
                <a16:creationId xmlns:a16="http://schemas.microsoft.com/office/drawing/2014/main" id="{16534154-BE0D-5A12-37EC-CBCCD1F65825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34" name="pole tekstowe 33">
            <a:extLst>
              <a:ext uri="{FF2B5EF4-FFF2-40B4-BE49-F238E27FC236}">
                <a16:creationId xmlns:a16="http://schemas.microsoft.com/office/drawing/2014/main" id="{80B87AAD-2D83-0FE7-51C3-E546DC28C295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2589254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7559057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7332713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 – dla każdego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4593671F-E5D2-7DEF-30B6-D3EB9F34255E}"/>
              </a:ext>
            </a:extLst>
          </p:cNvPr>
          <p:cNvSpPr txBox="1"/>
          <p:nvPr/>
        </p:nvSpPr>
        <p:spPr>
          <a:xfrm>
            <a:off x="685800" y="2460275"/>
            <a:ext cx="823334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1. Jedna z zasada projektowania uniwersalnego, </a:t>
            </a:r>
          </a:p>
          <a:p>
            <a:r>
              <a:rPr lang="pl-PL" sz="3200" dirty="0"/>
              <a:t>zakłada że projekt powinien być dla każdego.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DCD37700-65FB-0B95-55D3-96DFA0B5C90F}"/>
              </a:ext>
            </a:extLst>
          </p:cNvPr>
          <p:cNvSpPr txBox="1"/>
          <p:nvPr/>
        </p:nvSpPr>
        <p:spPr>
          <a:xfrm>
            <a:off x="649940" y="3936811"/>
            <a:ext cx="865134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2. W projekcie zrezygnowaliśmy z fajnej branżowej </a:t>
            </a:r>
          </a:p>
          <a:p>
            <a:r>
              <a:rPr lang="pl-PL" sz="3200" dirty="0"/>
              <a:t>nazwy Mapa Dostępności UAM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8EACD730-55E8-85AB-2C71-2226BB42B43B}"/>
              </a:ext>
            </a:extLst>
          </p:cNvPr>
          <p:cNvSpPr txBox="1"/>
          <p:nvPr/>
        </p:nvSpPr>
        <p:spPr>
          <a:xfrm>
            <a:off x="622231" y="5413347"/>
            <a:ext cx="87101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3. Uprościliśmy </a:t>
            </a:r>
            <a:r>
              <a:rPr lang="pl-PL" sz="3200" dirty="0" err="1"/>
              <a:t>onbording</a:t>
            </a:r>
            <a:r>
              <a:rPr lang="pl-PL" sz="3200" dirty="0"/>
              <a:t> użytkownika, </a:t>
            </a:r>
          </a:p>
          <a:p>
            <a:r>
              <a:rPr lang="pl-PL" sz="3200" dirty="0"/>
              <a:t>wycięliśmy wszystkie pytania o niepełnosprawności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BAF40F83-ABD5-4326-0E6E-EC36A22BF9F0}"/>
              </a:ext>
            </a:extLst>
          </p:cNvPr>
          <p:cNvSpPr txBox="1"/>
          <p:nvPr/>
        </p:nvSpPr>
        <p:spPr>
          <a:xfrm>
            <a:off x="636086" y="6863044"/>
            <a:ext cx="43849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4. UAM GO jest za darmo</a:t>
            </a:r>
          </a:p>
        </p:txBody>
      </p:sp>
      <p:sp>
        <p:nvSpPr>
          <p:cNvPr id="23" name="Freeform 2">
            <a:extLst>
              <a:ext uri="{FF2B5EF4-FFF2-40B4-BE49-F238E27FC236}">
                <a16:creationId xmlns:a16="http://schemas.microsoft.com/office/drawing/2014/main" id="{F3CDDC5A-66DC-D977-E487-EFB865EBF8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287000" y="2431045"/>
            <a:ext cx="6624309" cy="5531855"/>
          </a:xfrm>
          <a:custGeom>
            <a:avLst/>
            <a:gdLst/>
            <a:ahLst/>
            <a:cxnLst/>
            <a:rect l="l" t="t" r="r" b="b"/>
            <a:pathLst>
              <a:path w="6624309" h="5531855">
                <a:moveTo>
                  <a:pt x="0" y="0"/>
                </a:moveTo>
                <a:lnTo>
                  <a:pt x="6624308" y="0"/>
                </a:lnTo>
                <a:lnTo>
                  <a:pt x="6624308" y="5531855"/>
                </a:lnTo>
                <a:lnTo>
                  <a:pt x="0" y="55318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9748"/>
            </a:stretch>
          </a:blipFill>
        </p:spPr>
        <p:txBody>
          <a:bodyPr/>
          <a:lstStyle/>
          <a:p>
            <a:endParaRPr lang="pl-PL" dirty="0"/>
          </a:p>
        </p:txBody>
      </p:sp>
      <p:sp>
        <p:nvSpPr>
          <p:cNvPr id="22" name="Freeform 9" descr="Logo UAM Poznań">
            <a:extLst>
              <a:ext uri="{FF2B5EF4-FFF2-40B4-BE49-F238E27FC236}">
                <a16:creationId xmlns:a16="http://schemas.microsoft.com/office/drawing/2014/main" id="{911DC80E-9015-BCC1-CA4D-A04A7D67FB9E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7B5C1461-D254-3794-9AF0-61609B5CCCDE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22153335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8991601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8991600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 –</a:t>
            </a:r>
            <a:r>
              <a:rPr kumimoji="0" lang="pl-PL" sz="6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opisy etapów</a:t>
            </a:r>
            <a:endParaRPr kumimoji="0" lang="pl-PL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585CB5B7-E723-E549-6D92-939F4B461BB9}"/>
              </a:ext>
            </a:extLst>
          </p:cNvPr>
          <p:cNvSpPr txBox="1"/>
          <p:nvPr/>
        </p:nvSpPr>
        <p:spPr>
          <a:xfrm>
            <a:off x="685800" y="4077855"/>
            <a:ext cx="994028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1. Etapy są wyświetlane na mapie w formie graficznej oraz </a:t>
            </a:r>
          </a:p>
          <a:p>
            <a:r>
              <a:rPr lang="pl-PL" sz="3200" dirty="0"/>
              <a:t>opisowej. 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3F675A88-4E47-0EAA-F5BB-522016FF32B0}"/>
              </a:ext>
            </a:extLst>
          </p:cNvPr>
          <p:cNvSpPr txBox="1"/>
          <p:nvPr/>
        </p:nvSpPr>
        <p:spPr>
          <a:xfrm>
            <a:off x="685800" y="5654556"/>
            <a:ext cx="821519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2. Opisy etapów są preferowanym rozwiązaniem</a:t>
            </a:r>
          </a:p>
          <a:p>
            <a:r>
              <a:rPr lang="pl-PL" sz="3200" dirty="0"/>
              <a:t>dla osób z niepełnosprawnością wzroku</a:t>
            </a:r>
          </a:p>
        </p:txBody>
      </p:sp>
      <p:sp>
        <p:nvSpPr>
          <p:cNvPr id="10" name="Prostokąt zaokrąglony 9">
            <a:extLst>
              <a:ext uri="{FF2B5EF4-FFF2-40B4-BE49-F238E27FC236}">
                <a16:creationId xmlns:a16="http://schemas.microsoft.com/office/drawing/2014/main" id="{29468253-199F-808C-39AC-B98DBA849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" name="Obraz 2" descr="Obraz zawierający tekst, zrzut ekranu, diagram&#10;&#10;Opis wygenerowany automatycznie">
            <a:extLst>
              <a:ext uri="{FF2B5EF4-FFF2-40B4-BE49-F238E27FC236}">
                <a16:creationId xmlns:a16="http://schemas.microsoft.com/office/drawing/2014/main" id="{B6E8B988-C783-22E4-FA93-1782C7EF10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9753" y="1115400"/>
            <a:ext cx="3952866" cy="8554407"/>
          </a:xfrm>
          <a:prstGeom prst="rect">
            <a:avLst/>
          </a:prstGeom>
        </p:spPr>
      </p:pic>
      <p:sp>
        <p:nvSpPr>
          <p:cNvPr id="12" name="Freeform 9" descr="Logo UAM Poznań">
            <a:extLst>
              <a:ext uri="{FF2B5EF4-FFF2-40B4-BE49-F238E27FC236}">
                <a16:creationId xmlns:a16="http://schemas.microsoft.com/office/drawing/2014/main" id="{FD1E0DC5-C01F-A228-C577-537A427824F5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CF36411D-B7A1-0089-F59F-7677D5DF3036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13305746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9103660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1" y="647700"/>
            <a:ext cx="9103660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 – różne preferencje</a:t>
            </a: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56753219-5DFD-B7D1-4D84-F30473D4CF1B}"/>
              </a:ext>
            </a:extLst>
          </p:cNvPr>
          <p:cNvSpPr txBox="1"/>
          <p:nvPr/>
        </p:nvSpPr>
        <p:spPr>
          <a:xfrm>
            <a:off x="746847" y="4108924"/>
            <a:ext cx="690227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1. Nawigacja etapowa była testowana </a:t>
            </a:r>
          </a:p>
          <a:p>
            <a:r>
              <a:rPr lang="pl-PL" sz="3200" dirty="0"/>
              <a:t>z użytkownikami w ostatnim badaniu UX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12840684-8771-688B-7915-F6AAB297230A}"/>
              </a:ext>
            </a:extLst>
          </p:cNvPr>
          <p:cNvSpPr txBox="1"/>
          <p:nvPr/>
        </p:nvSpPr>
        <p:spPr>
          <a:xfrm>
            <a:off x="746847" y="5627953"/>
            <a:ext cx="67842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2. Zamierzamy dalej rozwijać ten obszar</a:t>
            </a:r>
          </a:p>
        </p:txBody>
      </p:sp>
      <p:sp>
        <p:nvSpPr>
          <p:cNvPr id="10" name="Prostokąt zaokrąglony 9">
            <a:extLst>
              <a:ext uri="{FF2B5EF4-FFF2-40B4-BE49-F238E27FC236}">
                <a16:creationId xmlns:a16="http://schemas.microsoft.com/office/drawing/2014/main" id="{29468253-199F-808C-39AC-B98DBA849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0495B221-CBAA-8DFA-536B-799F86AA8C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4164" y="1115687"/>
            <a:ext cx="3936670" cy="8519357"/>
          </a:xfrm>
          <a:prstGeom prst="rect">
            <a:avLst/>
          </a:prstGeom>
        </p:spPr>
      </p:pic>
      <p:sp>
        <p:nvSpPr>
          <p:cNvPr id="12" name="Freeform 9" descr="Logo UAM Poznań">
            <a:extLst>
              <a:ext uri="{FF2B5EF4-FFF2-40B4-BE49-F238E27FC236}">
                <a16:creationId xmlns:a16="http://schemas.microsoft.com/office/drawing/2014/main" id="{FD1E0DC5-C01F-A228-C577-537A427824F5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CF36411D-B7A1-0089-F59F-7677D5DF3036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5952270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9713260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9677400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 – preferencje tras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D3C18BAA-245F-E958-5A34-5F5EAF39FC3D}"/>
              </a:ext>
            </a:extLst>
          </p:cNvPr>
          <p:cNvSpPr txBox="1"/>
          <p:nvPr/>
        </p:nvSpPr>
        <p:spPr>
          <a:xfrm>
            <a:off x="632924" y="4000500"/>
            <a:ext cx="9524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1. Nie skupialiśmy się na konkretnej niepełnosprawności</a:t>
            </a: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DAF67B7C-E7AE-7193-6B45-A27F3CB2718A}"/>
              </a:ext>
            </a:extLst>
          </p:cNvPr>
          <p:cNvSpPr txBox="1"/>
          <p:nvPr/>
        </p:nvSpPr>
        <p:spPr>
          <a:xfrm>
            <a:off x="632924" y="4972852"/>
            <a:ext cx="793569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2. Możliwość wybrania elementów które trasa </a:t>
            </a:r>
          </a:p>
          <a:p>
            <a:r>
              <a:rPr lang="pl-PL" sz="3200" dirty="0"/>
              <a:t>będzie omijała-uwzględniała</a:t>
            </a:r>
          </a:p>
        </p:txBody>
      </p:sp>
      <p:sp>
        <p:nvSpPr>
          <p:cNvPr id="17" name="Prostokąt zaokrąglony 16">
            <a:extLst>
              <a:ext uri="{FF2B5EF4-FFF2-40B4-BE49-F238E27FC236}">
                <a16:creationId xmlns:a16="http://schemas.microsoft.com/office/drawing/2014/main" id="{58F443DF-C6D7-0673-D821-F035EA466D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74653AB1-58B6-FA41-32F2-B97966CF17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7550" y="1104900"/>
            <a:ext cx="3976201" cy="8604906"/>
          </a:xfrm>
          <a:prstGeom prst="rect">
            <a:avLst/>
          </a:prstGeom>
          <a:ln>
            <a:solidFill>
              <a:schemeClr val="tx2">
                <a:lumMod val="75000"/>
                <a:lumOff val="25000"/>
              </a:schemeClr>
            </a:solidFill>
          </a:ln>
        </p:spPr>
      </p:pic>
      <p:sp>
        <p:nvSpPr>
          <p:cNvPr id="34" name="Freeform 9" descr="Logo UAM Poznań">
            <a:extLst>
              <a:ext uri="{FF2B5EF4-FFF2-40B4-BE49-F238E27FC236}">
                <a16:creationId xmlns:a16="http://schemas.microsoft.com/office/drawing/2014/main" id="{B4A63031-38D6-882B-2935-EA8A7D7E3BFC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37" name="pole tekstowe 36">
            <a:extLst>
              <a:ext uri="{FF2B5EF4-FFF2-40B4-BE49-F238E27FC236}">
                <a16:creationId xmlns:a16="http://schemas.microsoft.com/office/drawing/2014/main" id="{9BED11BC-9DC6-489B-738F-2915CF15A60F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19539806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10018059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9982199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</a:t>
            </a:r>
            <a:r>
              <a:rPr kumimoji="0" lang="pl-PL" sz="6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informacje na mapie</a:t>
            </a:r>
            <a:endParaRPr kumimoji="0" lang="pl-PL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8FDAB144-8C47-B096-4ECE-298B7E96AFF2}"/>
              </a:ext>
            </a:extLst>
          </p:cNvPr>
          <p:cNvSpPr txBox="1"/>
          <p:nvPr/>
        </p:nvSpPr>
        <p:spPr>
          <a:xfrm>
            <a:off x="685800" y="4274924"/>
            <a:ext cx="79943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1. Pokazuj na mapie przeszkody i udogodnienia</a:t>
            </a:r>
          </a:p>
        </p:txBody>
      </p:sp>
      <p:sp>
        <p:nvSpPr>
          <p:cNvPr id="31" name="pole tekstowe 30">
            <a:extLst>
              <a:ext uri="{FF2B5EF4-FFF2-40B4-BE49-F238E27FC236}">
                <a16:creationId xmlns:a16="http://schemas.microsoft.com/office/drawing/2014/main" id="{CD3B4721-33A8-9ED9-6D54-5F2BAF51A540}"/>
              </a:ext>
            </a:extLst>
          </p:cNvPr>
          <p:cNvSpPr txBox="1"/>
          <p:nvPr/>
        </p:nvSpPr>
        <p:spPr>
          <a:xfrm>
            <a:off x="649940" y="5427301"/>
            <a:ext cx="9029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2. Etap, który mocno zweryfikował założenia projektu</a:t>
            </a:r>
          </a:p>
        </p:txBody>
      </p:sp>
      <p:sp>
        <p:nvSpPr>
          <p:cNvPr id="17" name="Prostokąt zaokrąglony 16">
            <a:extLst>
              <a:ext uri="{FF2B5EF4-FFF2-40B4-BE49-F238E27FC236}">
                <a16:creationId xmlns:a16="http://schemas.microsoft.com/office/drawing/2014/main" id="{58F443DF-C6D7-0673-D821-F035EA466D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40" name="Obraz 39">
            <a:extLst>
              <a:ext uri="{FF2B5EF4-FFF2-40B4-BE49-F238E27FC236}">
                <a16:creationId xmlns:a16="http://schemas.microsoft.com/office/drawing/2014/main" id="{0CD9DA80-2DF3-8A90-D4CC-2E06429892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1689" y="1102951"/>
            <a:ext cx="3996437" cy="8648700"/>
          </a:xfrm>
          <a:prstGeom prst="rect">
            <a:avLst/>
          </a:prstGeom>
        </p:spPr>
      </p:pic>
      <p:sp>
        <p:nvSpPr>
          <p:cNvPr id="34" name="Freeform 9" descr="Logo UAM Poznań">
            <a:extLst>
              <a:ext uri="{FF2B5EF4-FFF2-40B4-BE49-F238E27FC236}">
                <a16:creationId xmlns:a16="http://schemas.microsoft.com/office/drawing/2014/main" id="{B4A63031-38D6-882B-2935-EA8A7D7E3BFC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37" name="pole tekstowe 36">
            <a:extLst>
              <a:ext uri="{FF2B5EF4-FFF2-40B4-BE49-F238E27FC236}">
                <a16:creationId xmlns:a16="http://schemas.microsoft.com/office/drawing/2014/main" id="{9BED11BC-9DC6-489B-738F-2915CF15A60F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40236613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8265460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8458200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 – zapisanie trasy</a:t>
            </a:r>
          </a:p>
        </p:txBody>
      </p:sp>
      <p:sp>
        <p:nvSpPr>
          <p:cNvPr id="33" name="pole tekstowe 32">
            <a:extLst>
              <a:ext uri="{FF2B5EF4-FFF2-40B4-BE49-F238E27FC236}">
                <a16:creationId xmlns:a16="http://schemas.microsoft.com/office/drawing/2014/main" id="{243E03A4-71B6-CDE0-FA0A-8533A507658B}"/>
              </a:ext>
            </a:extLst>
          </p:cNvPr>
          <p:cNvSpPr txBox="1"/>
          <p:nvPr/>
        </p:nvSpPr>
        <p:spPr>
          <a:xfrm>
            <a:off x="590191" y="2572576"/>
            <a:ext cx="48656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1. Możliwość zapisania trasy</a:t>
            </a:r>
          </a:p>
        </p:txBody>
      </p: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4392B928-C3A3-6527-C08A-69AA3278E6FC}"/>
              </a:ext>
            </a:extLst>
          </p:cNvPr>
          <p:cNvSpPr txBox="1"/>
          <p:nvPr/>
        </p:nvSpPr>
        <p:spPr>
          <a:xfrm>
            <a:off x="590191" y="3681129"/>
            <a:ext cx="633833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2. Możliwość wyświetlenia na mapie </a:t>
            </a:r>
          </a:p>
          <a:p>
            <a:r>
              <a:rPr lang="pl-PL" sz="3200" dirty="0"/>
              <a:t>dodatkowych informacji</a:t>
            </a:r>
          </a:p>
        </p:txBody>
      </p:sp>
      <p:sp>
        <p:nvSpPr>
          <p:cNvPr id="32" name="pole tekstowe 31">
            <a:extLst>
              <a:ext uri="{FF2B5EF4-FFF2-40B4-BE49-F238E27FC236}">
                <a16:creationId xmlns:a16="http://schemas.microsoft.com/office/drawing/2014/main" id="{E7C979EF-CA16-FEF2-AB64-8CBAA93F3830}"/>
              </a:ext>
            </a:extLst>
          </p:cNvPr>
          <p:cNvSpPr txBox="1"/>
          <p:nvPr/>
        </p:nvSpPr>
        <p:spPr>
          <a:xfrm>
            <a:off x="551233" y="5409007"/>
            <a:ext cx="10371942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3. Początkowo planowaliśmy ale nie wprowadziliśmy </a:t>
            </a:r>
          </a:p>
          <a:p>
            <a:r>
              <a:rPr lang="pl-PL" sz="3200" dirty="0"/>
              <a:t>informacji o nasłonecznieniu pomieszczenia, </a:t>
            </a:r>
          </a:p>
          <a:p>
            <a:r>
              <a:rPr lang="pl-PL" sz="3200" dirty="0"/>
              <a:t>poziomie hałasu w danym miejscu, </a:t>
            </a:r>
          </a:p>
          <a:p>
            <a:r>
              <a:rPr lang="pl-PL" sz="3200" dirty="0"/>
              <a:t>Umiejscowieniu gniazdek elektrycznych, rodzaju nawierzchni.</a:t>
            </a:r>
          </a:p>
        </p:txBody>
      </p:sp>
      <p:sp>
        <p:nvSpPr>
          <p:cNvPr id="17" name="Prostokąt zaokrąglony 16">
            <a:extLst>
              <a:ext uri="{FF2B5EF4-FFF2-40B4-BE49-F238E27FC236}">
                <a16:creationId xmlns:a16="http://schemas.microsoft.com/office/drawing/2014/main" id="{58F443DF-C6D7-0673-D821-F035EA466D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95A3644C-3163-E2D8-DB28-CE3ADF298B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858" y="1084740"/>
            <a:ext cx="3996360" cy="8648533"/>
          </a:xfrm>
          <a:prstGeom prst="rect">
            <a:avLst/>
          </a:prstGeom>
        </p:spPr>
      </p:pic>
      <p:sp>
        <p:nvSpPr>
          <p:cNvPr id="27" name="Freeform 9" descr="Logo UAM Poznań">
            <a:extLst>
              <a:ext uri="{FF2B5EF4-FFF2-40B4-BE49-F238E27FC236}">
                <a16:creationId xmlns:a16="http://schemas.microsoft.com/office/drawing/2014/main" id="{3BB42CFA-226B-080D-D03F-C06421716863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272BDB71-06D8-2812-89AB-2CAC396DE3E7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8352994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1" y="698331"/>
            <a:ext cx="6526848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5791200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 - Alarmy</a:t>
            </a: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B2CEDA34-8D01-B60B-AD0E-E780F4773149}"/>
              </a:ext>
            </a:extLst>
          </p:cNvPr>
          <p:cNvSpPr txBox="1"/>
          <p:nvPr/>
        </p:nvSpPr>
        <p:spPr>
          <a:xfrm>
            <a:off x="630382" y="2321649"/>
            <a:ext cx="1020010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rabicPeriod"/>
            </a:pPr>
            <a:r>
              <a:rPr lang="pl-PL" sz="3200" dirty="0"/>
              <a:t>Cztery rodzaje alarmów: </a:t>
            </a:r>
            <a:r>
              <a:rPr lang="pl-PL" sz="3200" dirty="0" err="1"/>
              <a:t>ppoż</a:t>
            </a:r>
            <a:r>
              <a:rPr lang="pl-PL" sz="3200" dirty="0"/>
              <a:t>, bombowy, terrorystyczny, </a:t>
            </a:r>
          </a:p>
          <a:p>
            <a:r>
              <a:rPr lang="pl-PL" sz="3200" dirty="0"/>
              <a:t>próbny</a:t>
            </a: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C68281E4-7040-9CBF-82DE-5C92E78E17BC}"/>
              </a:ext>
            </a:extLst>
          </p:cNvPr>
          <p:cNvSpPr txBox="1"/>
          <p:nvPr/>
        </p:nvSpPr>
        <p:spPr>
          <a:xfrm>
            <a:off x="630382" y="3563953"/>
            <a:ext cx="1041612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2. Alert jest wyświetlany w aplikacji oraz jako powiadomienie </a:t>
            </a:r>
          </a:p>
          <a:p>
            <a:r>
              <a:rPr lang="pl-PL" sz="3200" dirty="0" err="1"/>
              <a:t>push</a:t>
            </a:r>
            <a:r>
              <a:rPr lang="pl-PL" sz="3200" dirty="0"/>
              <a:t>.</a:t>
            </a: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D826AA23-DCF4-70E1-25A5-643197C9CE53}"/>
              </a:ext>
            </a:extLst>
          </p:cNvPr>
          <p:cNvSpPr txBox="1"/>
          <p:nvPr/>
        </p:nvSpPr>
        <p:spPr>
          <a:xfrm>
            <a:off x="630382" y="4835002"/>
            <a:ext cx="65464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3. Alarm uruchamia kierownik obiektu</a:t>
            </a:r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2C171D4C-B9CE-BE7C-8063-39B737F9D50F}"/>
              </a:ext>
            </a:extLst>
          </p:cNvPr>
          <p:cNvSpPr txBox="1"/>
          <p:nvPr/>
        </p:nvSpPr>
        <p:spPr>
          <a:xfrm>
            <a:off x="630382" y="5613608"/>
            <a:ext cx="44058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4. Alarm można odwołać.</a:t>
            </a:r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5F6DE7D3-B224-A2E4-BA15-E18A232880B6}"/>
              </a:ext>
            </a:extLst>
          </p:cNvPr>
          <p:cNvSpPr txBox="1"/>
          <p:nvPr/>
        </p:nvSpPr>
        <p:spPr>
          <a:xfrm>
            <a:off x="649940" y="6434724"/>
            <a:ext cx="974362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5. Mamy predefiniowane komunikaty w angielskim oraz </a:t>
            </a:r>
          </a:p>
          <a:p>
            <a:r>
              <a:rPr lang="pl-PL" sz="3200" dirty="0"/>
              <a:t>polskim</a:t>
            </a: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B6D10D00-6B83-F1AB-10CD-3E32C9897597}"/>
              </a:ext>
            </a:extLst>
          </p:cNvPr>
          <p:cNvSpPr txBox="1"/>
          <p:nvPr/>
        </p:nvSpPr>
        <p:spPr>
          <a:xfrm>
            <a:off x="649940" y="7748283"/>
            <a:ext cx="10360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6. Alarmy były konsultowane z biurem bezpieczeństwa UAM. </a:t>
            </a:r>
          </a:p>
        </p:txBody>
      </p:sp>
      <p:sp>
        <p:nvSpPr>
          <p:cNvPr id="28" name="Prostokąt zaokrąglony 27">
            <a:extLst>
              <a:ext uri="{FF2B5EF4-FFF2-40B4-BE49-F238E27FC236}">
                <a16:creationId xmlns:a16="http://schemas.microsoft.com/office/drawing/2014/main" id="{8C11FB2C-5E45-6FBD-CFF9-84402B72EA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82153F7-FA58-8469-1EBC-052C1BCF8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1776" y="1114373"/>
            <a:ext cx="4076293" cy="847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reeform 9" descr="Logo UAM Poznań">
            <a:extLst>
              <a:ext uri="{FF2B5EF4-FFF2-40B4-BE49-F238E27FC236}">
                <a16:creationId xmlns:a16="http://schemas.microsoft.com/office/drawing/2014/main" id="{3D4082EC-CE64-9D82-A542-BAD9A5511738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6FCD2ED0-AD7F-4517-88B0-A783DC9DC0C3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12585692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6607467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6571607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 - Incydenty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C389A66D-3F8C-BA49-B7B3-706C43DDC49B}"/>
              </a:ext>
            </a:extLst>
          </p:cNvPr>
          <p:cNvSpPr txBox="1"/>
          <p:nvPr/>
        </p:nvSpPr>
        <p:spPr>
          <a:xfrm>
            <a:off x="656867" y="3337966"/>
            <a:ext cx="71905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200" dirty="0"/>
              <a:t>1.Jakaś cześć trasy jest wyłączona z ruchu</a:t>
            </a: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202F6490-8A6D-3F1F-75E9-FA862BD5D1D8}"/>
              </a:ext>
            </a:extLst>
          </p:cNvPr>
          <p:cNvSpPr txBox="1"/>
          <p:nvPr/>
        </p:nvSpPr>
        <p:spPr>
          <a:xfrm>
            <a:off x="656867" y="4194439"/>
            <a:ext cx="69914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2.Incydent uruchamia kierownik obiektu</a:t>
            </a: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804EC60E-D135-44A6-8E0F-AB1A63F85072}"/>
              </a:ext>
            </a:extLst>
          </p:cNvPr>
          <p:cNvSpPr txBox="1"/>
          <p:nvPr/>
        </p:nvSpPr>
        <p:spPr>
          <a:xfrm>
            <a:off x="656867" y="5143500"/>
            <a:ext cx="894090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3.Mamy predefiniowane komunikaty w </a:t>
            </a:r>
            <a:r>
              <a:rPr lang="pl-PL" sz="3200" dirty="0" err="1"/>
              <a:t>j.angielskim</a:t>
            </a:r>
            <a:r>
              <a:rPr lang="pl-PL" sz="3200" dirty="0"/>
              <a:t> </a:t>
            </a:r>
          </a:p>
          <a:p>
            <a:r>
              <a:rPr lang="pl-PL" sz="3200" dirty="0"/>
              <a:t>oraz </a:t>
            </a:r>
            <a:r>
              <a:rPr lang="pl-PL" sz="3200" dirty="0" err="1"/>
              <a:t>j.polskim</a:t>
            </a:r>
            <a:endParaRPr lang="pl-PL" sz="3200" dirty="0"/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A3F2C55C-F199-DF96-04F2-A984B07F3715}"/>
              </a:ext>
            </a:extLst>
          </p:cNvPr>
          <p:cNvSpPr txBox="1"/>
          <p:nvPr/>
        </p:nvSpPr>
        <p:spPr>
          <a:xfrm>
            <a:off x="649940" y="6585103"/>
            <a:ext cx="678294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4.Incydent jest wyświetlany w aplikacji </a:t>
            </a:r>
          </a:p>
          <a:p>
            <a:r>
              <a:rPr lang="pl-PL" sz="3200" dirty="0"/>
              <a:t>oraz jako powiadomienie </a:t>
            </a:r>
            <a:r>
              <a:rPr lang="pl-PL" sz="3200" dirty="0" err="1"/>
              <a:t>push</a:t>
            </a:r>
            <a:r>
              <a:rPr lang="pl-PL" sz="3200" dirty="0"/>
              <a:t>.</a:t>
            </a: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63E6165E-C683-017D-670B-9EBA3BA84630}"/>
              </a:ext>
            </a:extLst>
          </p:cNvPr>
          <p:cNvSpPr txBox="1"/>
          <p:nvPr/>
        </p:nvSpPr>
        <p:spPr>
          <a:xfrm>
            <a:off x="649940" y="8119294"/>
            <a:ext cx="4850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5.Incydent można odwołać.</a:t>
            </a:r>
          </a:p>
        </p:txBody>
      </p:sp>
      <p:pic>
        <p:nvPicPr>
          <p:cNvPr id="28" name="Obraz 27">
            <a:extLst>
              <a:ext uri="{FF2B5EF4-FFF2-40B4-BE49-F238E27FC236}">
                <a16:creationId xmlns:a16="http://schemas.microsoft.com/office/drawing/2014/main" id="{75C351A2-CDFA-BDF2-6A22-21E00072F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080040" y="3415316"/>
            <a:ext cx="8572497" cy="3954575"/>
          </a:xfrm>
          <a:prstGeom prst="rect">
            <a:avLst/>
          </a:prstGeom>
        </p:spPr>
      </p:pic>
      <p:sp>
        <p:nvSpPr>
          <p:cNvPr id="10" name="Freeform 9" descr="Logo UAM Poznań">
            <a:extLst>
              <a:ext uri="{FF2B5EF4-FFF2-40B4-BE49-F238E27FC236}">
                <a16:creationId xmlns:a16="http://schemas.microsoft.com/office/drawing/2014/main" id="{BD41377D-CA05-D1BF-9F3D-8CAA1BD20D56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1A6B8560-CD03-6F5E-BF83-28A3E75597B7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41866659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5648727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5648726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 - zdjęcia</a:t>
            </a: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9ED13DE2-7692-7D01-4517-A73913FA009E}"/>
              </a:ext>
            </a:extLst>
          </p:cNvPr>
          <p:cNvSpPr txBox="1"/>
          <p:nvPr/>
        </p:nvSpPr>
        <p:spPr>
          <a:xfrm>
            <a:off x="649940" y="3603928"/>
            <a:ext cx="1025979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1. Sale wykładowe, sale ćwiczeniowe, drzwi, toalety, wejścia, </a:t>
            </a:r>
          </a:p>
          <a:p>
            <a:r>
              <a:rPr lang="pl-PL" sz="3200" dirty="0"/>
              <a:t>schody</a:t>
            </a: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AF8239F0-E009-9322-F4E5-40C26B3D172E}"/>
              </a:ext>
            </a:extLst>
          </p:cNvPr>
          <p:cNvSpPr txBox="1"/>
          <p:nvPr/>
        </p:nvSpPr>
        <p:spPr>
          <a:xfrm>
            <a:off x="656867" y="4941216"/>
            <a:ext cx="749852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2. Dla obiektu/pomieszczenia jest dostępne </a:t>
            </a:r>
          </a:p>
          <a:p>
            <a:r>
              <a:rPr lang="pl-PL" sz="3200" dirty="0"/>
              <a:t>1 zdjęcie w UAM GO</a:t>
            </a:r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464D5A1A-E6ED-0E6C-66D1-B9A173F96AB1}"/>
              </a:ext>
            </a:extLst>
          </p:cNvPr>
          <p:cNvSpPr txBox="1"/>
          <p:nvPr/>
        </p:nvSpPr>
        <p:spPr>
          <a:xfrm>
            <a:off x="649940" y="6515100"/>
            <a:ext cx="97402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3. Pod każdym zdjęciem jest dostępny opis pomieszczenia</a:t>
            </a:r>
          </a:p>
          <a:p>
            <a:r>
              <a:rPr lang="pl-PL" sz="3200" dirty="0"/>
              <a:t>lub obiektu</a:t>
            </a:r>
          </a:p>
        </p:txBody>
      </p:sp>
      <p:sp>
        <p:nvSpPr>
          <p:cNvPr id="21" name="Prostokąt zaokrąglony 20">
            <a:extLst>
              <a:ext uri="{FF2B5EF4-FFF2-40B4-BE49-F238E27FC236}">
                <a16:creationId xmlns:a16="http://schemas.microsoft.com/office/drawing/2014/main" id="{7CC897E6-5C6D-4012-7277-5F263D7AA8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0" name="Obraz 19">
            <a:extLst>
              <a:ext uri="{FF2B5EF4-FFF2-40B4-BE49-F238E27FC236}">
                <a16:creationId xmlns:a16="http://schemas.microsoft.com/office/drawing/2014/main" id="{EDAC9C3A-BCCA-90E3-D3EA-DEA753DC0E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2050" y="1186704"/>
            <a:ext cx="3919801" cy="8482852"/>
          </a:xfrm>
          <a:prstGeom prst="rect">
            <a:avLst/>
          </a:prstGeom>
          <a:ln>
            <a:solidFill>
              <a:schemeClr val="tx2">
                <a:lumMod val="75000"/>
                <a:lumOff val="25000"/>
              </a:schemeClr>
            </a:solidFill>
          </a:ln>
        </p:spPr>
      </p:pic>
      <p:sp>
        <p:nvSpPr>
          <p:cNvPr id="10" name="Freeform 9" descr="Logo UAM Poznań">
            <a:extLst>
              <a:ext uri="{FF2B5EF4-FFF2-40B4-BE49-F238E27FC236}">
                <a16:creationId xmlns:a16="http://schemas.microsoft.com/office/drawing/2014/main" id="{FCEE3B60-24F0-4C86-BEFF-47160DE974D5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AA80EC22-DB97-8CBE-9948-56E40F69F4EB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9611486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9392417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799" y="647700"/>
            <a:ext cx="9392417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 – opisy pomieszczeń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A891FAFF-0473-FBD1-EA9D-917EE80017AC}"/>
              </a:ext>
            </a:extLst>
          </p:cNvPr>
          <p:cNvSpPr txBox="1"/>
          <p:nvPr/>
        </p:nvSpPr>
        <p:spPr>
          <a:xfrm>
            <a:off x="685799" y="4807829"/>
            <a:ext cx="98208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1. Krótkie opisy wybranych elementów architektonicznych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291F03A1-4AB4-5417-171A-5253E17C9BD5}"/>
              </a:ext>
            </a:extLst>
          </p:cNvPr>
          <p:cNvSpPr txBox="1"/>
          <p:nvPr/>
        </p:nvSpPr>
        <p:spPr>
          <a:xfrm>
            <a:off x="685799" y="5896352"/>
            <a:ext cx="96768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2. Opisy są różne ze względy na element architektoniczny</a:t>
            </a:r>
          </a:p>
        </p:txBody>
      </p:sp>
      <p:sp>
        <p:nvSpPr>
          <p:cNvPr id="24" name="Prostokąt zaokrąglony 23">
            <a:extLst>
              <a:ext uri="{FF2B5EF4-FFF2-40B4-BE49-F238E27FC236}">
                <a16:creationId xmlns:a16="http://schemas.microsoft.com/office/drawing/2014/main" id="{0C7F5DCA-9114-2DFA-72E9-735A8EEEDA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6" name="Obraz 25">
            <a:extLst>
              <a:ext uri="{FF2B5EF4-FFF2-40B4-BE49-F238E27FC236}">
                <a16:creationId xmlns:a16="http://schemas.microsoft.com/office/drawing/2014/main" id="{DB1E2B5D-E924-AC19-6496-9918EABDF9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9855" y="1106354"/>
            <a:ext cx="3961226" cy="8572500"/>
          </a:xfrm>
          <a:prstGeom prst="rect">
            <a:avLst/>
          </a:prstGeom>
        </p:spPr>
      </p:pic>
      <p:sp>
        <p:nvSpPr>
          <p:cNvPr id="10" name="Freeform 9" descr="Logo UAM Poznań">
            <a:extLst>
              <a:ext uri="{FF2B5EF4-FFF2-40B4-BE49-F238E27FC236}">
                <a16:creationId xmlns:a16="http://schemas.microsoft.com/office/drawing/2014/main" id="{74B0FC67-03A4-6973-2305-D10CB6E2DC6B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9B508136-6245-3EF9-8CA0-3F525E6C2A68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29905313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7559057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7505709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6000" dirty="0">
                <a:latin typeface="+mn-lt"/>
                <a:ea typeface="+mn-ea"/>
                <a:cs typeface="+mn-cs"/>
              </a:rPr>
              <a:t>UAM GO – opis obiektu</a:t>
            </a:r>
            <a:endParaRPr kumimoji="0" lang="pl-PL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757A8B26-40D3-5AE6-2A6F-469219F19B01}"/>
              </a:ext>
            </a:extLst>
          </p:cNvPr>
          <p:cNvSpPr txBox="1"/>
          <p:nvPr/>
        </p:nvSpPr>
        <p:spPr>
          <a:xfrm>
            <a:off x="619435" y="5135510"/>
            <a:ext cx="86012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Opisy budynków – ogólna charakterystyka, </a:t>
            </a:r>
          </a:p>
          <a:p>
            <a:r>
              <a:rPr lang="pl-PL" sz="3200" dirty="0"/>
              <a:t>jakim tramwajem dojechać, gdzie i jakie wejście?</a:t>
            </a:r>
          </a:p>
        </p:txBody>
      </p:sp>
      <p:sp>
        <p:nvSpPr>
          <p:cNvPr id="24" name="Prostokąt zaokrąglony 23">
            <a:extLst>
              <a:ext uri="{FF2B5EF4-FFF2-40B4-BE49-F238E27FC236}">
                <a16:creationId xmlns:a16="http://schemas.microsoft.com/office/drawing/2014/main" id="{0C7F5DCA-9114-2DFA-72E9-735A8EEEDA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FBE40C90-BBD8-F5D4-9226-43A1372956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4738" y="1086807"/>
            <a:ext cx="3996437" cy="8648700"/>
          </a:xfrm>
          <a:prstGeom prst="rect">
            <a:avLst/>
          </a:prstGeom>
        </p:spPr>
      </p:pic>
      <p:sp>
        <p:nvSpPr>
          <p:cNvPr id="10" name="Freeform 9" descr="Logo UAM Poznań">
            <a:extLst>
              <a:ext uri="{FF2B5EF4-FFF2-40B4-BE49-F238E27FC236}">
                <a16:creationId xmlns:a16="http://schemas.microsoft.com/office/drawing/2014/main" id="{74B0FC67-03A4-6973-2305-D10CB6E2DC6B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9B508136-6245-3EF9-8CA0-3F525E6C2A68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3284159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11161060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11277600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 – od</a:t>
            </a:r>
            <a:r>
              <a:rPr kumimoji="0" lang="pl-PL" sz="6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pomysłu do realizacji</a:t>
            </a:r>
            <a:endParaRPr kumimoji="0" lang="pl-PL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0C929233-5710-11BF-6607-2F884321B69C}"/>
              </a:ext>
            </a:extLst>
          </p:cNvPr>
          <p:cNvSpPr txBox="1"/>
          <p:nvPr/>
        </p:nvSpPr>
        <p:spPr>
          <a:xfrm>
            <a:off x="767191" y="3060441"/>
            <a:ext cx="93921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4. Każdy w BWON brał udział w projektowaniu aplikacji </a:t>
            </a:r>
          </a:p>
          <a:p>
            <a:r>
              <a:rPr lang="pl-PL" sz="3200" dirty="0"/>
              <a:t>(Warsztaty Google Design Sprint)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7E9E0644-5A9A-7C5E-9856-82CDD60202F9}"/>
              </a:ext>
            </a:extLst>
          </p:cNvPr>
          <p:cNvSpPr txBox="1"/>
          <p:nvPr/>
        </p:nvSpPr>
        <p:spPr>
          <a:xfrm>
            <a:off x="767191" y="4852901"/>
            <a:ext cx="94424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5. Obecnie UAM GO działa w trzech lokalizacjach:</a:t>
            </a:r>
          </a:p>
          <a:p>
            <a:r>
              <a:rPr lang="pl-PL" sz="3200" dirty="0"/>
              <a:t>Collegium Novum, Kampus Ogrody, Collegium </a:t>
            </a:r>
            <a:r>
              <a:rPr lang="pl-PL" sz="3200" dirty="0" err="1"/>
              <a:t>Heliodori</a:t>
            </a:r>
            <a:endParaRPr lang="pl-PL" sz="3200" dirty="0"/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05F06A8C-6C7E-947B-7CCA-819B6223FD1C}"/>
              </a:ext>
            </a:extLst>
          </p:cNvPr>
          <p:cNvSpPr txBox="1"/>
          <p:nvPr/>
        </p:nvSpPr>
        <p:spPr>
          <a:xfrm>
            <a:off x="774118" y="6645361"/>
            <a:ext cx="86618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6. Zachęcamy wszystkich do korzystania z aplikacji. </a:t>
            </a:r>
          </a:p>
        </p:txBody>
      </p:sp>
      <p:pic>
        <p:nvPicPr>
          <p:cNvPr id="31" name="Obraz 30" descr="Na zdjęciu grupa 9 osób. 4 kobiety oraz 5 mężczyzn. Osoby siedzą w sali przy stole roboczym. Na stole laptop, rzutnik, kawa, woda. ">
            <a:extLst>
              <a:ext uri="{FF2B5EF4-FFF2-40B4-BE49-F238E27FC236}">
                <a16:creationId xmlns:a16="http://schemas.microsoft.com/office/drawing/2014/main" id="{176FD965-E151-9EA0-DA39-805E8404D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9648" y="2628900"/>
            <a:ext cx="7772400" cy="5829300"/>
          </a:xfrm>
          <a:prstGeom prst="rect">
            <a:avLst/>
          </a:prstGeom>
        </p:spPr>
      </p:pic>
      <p:sp>
        <p:nvSpPr>
          <p:cNvPr id="27" name="pole tekstowe 26">
            <a:extLst>
              <a:ext uri="{FF2B5EF4-FFF2-40B4-BE49-F238E27FC236}">
                <a16:creationId xmlns:a16="http://schemas.microsoft.com/office/drawing/2014/main" id="{0B10D93A-CDE6-7804-3FC8-84DFEA81EFBA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  <p:sp>
        <p:nvSpPr>
          <p:cNvPr id="24" name="Freeform 9" descr="Logo UAM Poznań">
            <a:extLst>
              <a:ext uri="{FF2B5EF4-FFF2-40B4-BE49-F238E27FC236}">
                <a16:creationId xmlns:a16="http://schemas.microsoft.com/office/drawing/2014/main" id="{DA484F5C-4F3C-9AC0-56FB-779E910AA7C0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367483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7559057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7540975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Harmonogram projektu</a:t>
            </a:r>
          </a:p>
        </p:txBody>
      </p:sp>
      <p:sp>
        <p:nvSpPr>
          <p:cNvPr id="5" name="Prostokąt 4" descr="Etap 1 Badanie Rynku">
            <a:extLst>
              <a:ext uri="{FF2B5EF4-FFF2-40B4-BE49-F238E27FC236}">
                <a16:creationId xmlns:a16="http://schemas.microsoft.com/office/drawing/2014/main" id="{2481ED1B-27A2-4B71-D157-C5D69BD2EBE9}"/>
              </a:ext>
            </a:extLst>
          </p:cNvPr>
          <p:cNvSpPr/>
          <p:nvPr/>
        </p:nvSpPr>
        <p:spPr>
          <a:xfrm>
            <a:off x="914400" y="2552700"/>
            <a:ext cx="3333093" cy="10156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000" b="1" dirty="0">
                <a:solidFill>
                  <a:schemeClr val="tx1"/>
                </a:solidFill>
              </a:rPr>
              <a:t>Badanie rynku</a:t>
            </a:r>
          </a:p>
        </p:txBody>
      </p:sp>
      <p:cxnSp>
        <p:nvCxnSpPr>
          <p:cNvPr id="14" name="Łącznik łamany 13" descr="Relacja typu Zakończenie jednego etapu rozpoczyna kolejny etap. Relacja miedzy etapami Badanie Rynku a Projektowanie aplikacji">
            <a:extLst>
              <a:ext uri="{FF2B5EF4-FFF2-40B4-BE49-F238E27FC236}">
                <a16:creationId xmlns:a16="http://schemas.microsoft.com/office/drawing/2014/main" id="{5B8FB546-32E6-DD51-6719-163A4B9EA4FE}"/>
              </a:ext>
            </a:extLst>
          </p:cNvPr>
          <p:cNvCxnSpPr>
            <a:stCxn id="5" idx="2"/>
            <a:endCxn id="3" idx="1"/>
          </p:cNvCxnSpPr>
          <p:nvPr/>
        </p:nvCxnSpPr>
        <p:spPr>
          <a:xfrm rot="16200000" flipH="1">
            <a:off x="2895686" y="3253623"/>
            <a:ext cx="1036203" cy="1665681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rostokąt 2" descr="Etap 2 Projektowanie Aplikacji">
            <a:extLst>
              <a:ext uri="{FF2B5EF4-FFF2-40B4-BE49-F238E27FC236}">
                <a16:creationId xmlns:a16="http://schemas.microsoft.com/office/drawing/2014/main" id="{EEEABFC3-38E5-1CBE-FC27-F5CAD727DE80}"/>
              </a:ext>
            </a:extLst>
          </p:cNvPr>
          <p:cNvSpPr/>
          <p:nvPr/>
        </p:nvSpPr>
        <p:spPr>
          <a:xfrm>
            <a:off x="4246628" y="3885493"/>
            <a:ext cx="3942693" cy="143814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000" b="1" dirty="0">
                <a:solidFill>
                  <a:schemeClr val="tx1"/>
                </a:solidFill>
              </a:rPr>
              <a:t>Projektowanie </a:t>
            </a:r>
          </a:p>
          <a:p>
            <a:pPr algn="ctr"/>
            <a:r>
              <a:rPr lang="pl-PL" sz="4000" b="1" dirty="0">
                <a:solidFill>
                  <a:schemeClr val="tx1"/>
                </a:solidFill>
              </a:rPr>
              <a:t>aplikacji</a:t>
            </a:r>
          </a:p>
        </p:txBody>
      </p:sp>
      <p:cxnSp>
        <p:nvCxnSpPr>
          <p:cNvPr id="17" name="Łącznik łamany 16" descr="Relacja typu Zakończenie jednego etapu rozpoczyna kolejny etap. Relacja miedzy etapami Projektowanie aplikacji a Programowanie">
            <a:extLst>
              <a:ext uri="{FF2B5EF4-FFF2-40B4-BE49-F238E27FC236}">
                <a16:creationId xmlns:a16="http://schemas.microsoft.com/office/drawing/2014/main" id="{905E3D56-24CC-2A63-CE42-73603002917A}"/>
              </a:ext>
            </a:extLst>
          </p:cNvPr>
          <p:cNvCxnSpPr>
            <a:cxnSpLocks/>
            <a:endCxn id="4" idx="1"/>
          </p:cNvCxnSpPr>
          <p:nvPr/>
        </p:nvCxnSpPr>
        <p:spPr>
          <a:xfrm>
            <a:off x="6102792" y="5323639"/>
            <a:ext cx="2086529" cy="1107728"/>
          </a:xfrm>
          <a:prstGeom prst="bentConnector3">
            <a:avLst>
              <a:gd name="adj1" fmla="val 234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rostokąt 3" descr="Etap 3 Programowanie">
            <a:extLst>
              <a:ext uri="{FF2B5EF4-FFF2-40B4-BE49-F238E27FC236}">
                <a16:creationId xmlns:a16="http://schemas.microsoft.com/office/drawing/2014/main" id="{1B16D2EF-BEAD-C754-4E6D-2977603C3024}"/>
              </a:ext>
            </a:extLst>
          </p:cNvPr>
          <p:cNvSpPr/>
          <p:nvPr/>
        </p:nvSpPr>
        <p:spPr>
          <a:xfrm>
            <a:off x="8189321" y="5923535"/>
            <a:ext cx="4837386" cy="10156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000" b="1" dirty="0">
                <a:solidFill>
                  <a:schemeClr val="tx1"/>
                </a:solidFill>
              </a:rPr>
              <a:t>Programowania</a:t>
            </a:r>
          </a:p>
        </p:txBody>
      </p:sp>
      <p:cxnSp>
        <p:nvCxnSpPr>
          <p:cNvPr id="28" name="Łącznik łamany 27" descr="Relacja typu Zakończenie jednego etapu rozpoczyna kolejny etap. Relacja miedzy etapami Programowanie a Utrzymanie.">
            <a:extLst>
              <a:ext uri="{FF2B5EF4-FFF2-40B4-BE49-F238E27FC236}">
                <a16:creationId xmlns:a16="http://schemas.microsoft.com/office/drawing/2014/main" id="{A47CC4B5-E0E9-D22A-E391-B4B36588F8FD}"/>
              </a:ext>
            </a:extLst>
          </p:cNvPr>
          <p:cNvCxnSpPr>
            <a:cxnSpLocks/>
            <a:endCxn id="6" idx="1"/>
          </p:cNvCxnSpPr>
          <p:nvPr/>
        </p:nvCxnSpPr>
        <p:spPr>
          <a:xfrm>
            <a:off x="10608014" y="6935142"/>
            <a:ext cx="2423859" cy="811836"/>
          </a:xfrm>
          <a:prstGeom prst="bentConnector3">
            <a:avLst>
              <a:gd name="adj1" fmla="val 766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rostokąt 5" descr="Etap 4 Utrzymanie ">
            <a:extLst>
              <a:ext uri="{FF2B5EF4-FFF2-40B4-BE49-F238E27FC236}">
                <a16:creationId xmlns:a16="http://schemas.microsoft.com/office/drawing/2014/main" id="{4CC8D790-95B7-21AF-7FA2-57DA29C04F73}"/>
              </a:ext>
            </a:extLst>
          </p:cNvPr>
          <p:cNvSpPr/>
          <p:nvPr/>
        </p:nvSpPr>
        <p:spPr>
          <a:xfrm>
            <a:off x="13031873" y="7239146"/>
            <a:ext cx="3154049" cy="10156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000" b="1" dirty="0">
                <a:solidFill>
                  <a:schemeClr val="tx1"/>
                </a:solidFill>
              </a:rPr>
              <a:t>Utrzymanie</a:t>
            </a:r>
          </a:p>
        </p:txBody>
      </p:sp>
      <p:sp>
        <p:nvSpPr>
          <p:cNvPr id="7" name="Prostokąt 6" descr="Etap 5 Rozwój">
            <a:extLst>
              <a:ext uri="{FF2B5EF4-FFF2-40B4-BE49-F238E27FC236}">
                <a16:creationId xmlns:a16="http://schemas.microsoft.com/office/drawing/2014/main" id="{D126D85F-BEDB-5876-80B3-40A356601658}"/>
              </a:ext>
            </a:extLst>
          </p:cNvPr>
          <p:cNvSpPr/>
          <p:nvPr/>
        </p:nvSpPr>
        <p:spPr>
          <a:xfrm>
            <a:off x="14484011" y="8694659"/>
            <a:ext cx="3154049" cy="10156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000" b="1" dirty="0">
                <a:solidFill>
                  <a:schemeClr val="tx1"/>
                </a:solidFill>
              </a:rPr>
              <a:t>Rozwój</a:t>
            </a:r>
          </a:p>
        </p:txBody>
      </p:sp>
      <p:sp>
        <p:nvSpPr>
          <p:cNvPr id="31" name="Freeform 9" descr="Logo UAM Poznań">
            <a:extLst>
              <a:ext uri="{FF2B5EF4-FFF2-40B4-BE49-F238E27FC236}">
                <a16:creationId xmlns:a16="http://schemas.microsoft.com/office/drawing/2014/main" id="{672D2412-0096-D385-A2F3-35625E666737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34" name="pole tekstowe 33">
            <a:extLst>
              <a:ext uri="{FF2B5EF4-FFF2-40B4-BE49-F238E27FC236}">
                <a16:creationId xmlns:a16="http://schemas.microsoft.com/office/drawing/2014/main" id="{ACD2095B-9422-BA85-4E04-1BFC15CCC283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12069742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7559057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7090211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Testy z użytkownikami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4593671F-E5D2-7DEF-30B6-D3EB9F34255E}"/>
              </a:ext>
            </a:extLst>
          </p:cNvPr>
          <p:cNvSpPr txBox="1"/>
          <p:nvPr/>
        </p:nvSpPr>
        <p:spPr>
          <a:xfrm>
            <a:off x="845127" y="2258291"/>
            <a:ext cx="55793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1.Testy pod kątem użyteczności. 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3C186BA8-5FD3-8486-37A0-1B87413F7D7C}"/>
              </a:ext>
            </a:extLst>
          </p:cNvPr>
          <p:cNvSpPr txBox="1"/>
          <p:nvPr/>
        </p:nvSpPr>
        <p:spPr>
          <a:xfrm>
            <a:off x="845127" y="3207775"/>
            <a:ext cx="799347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2.Zespół Badawczy: UX &amp; Accessibility </a:t>
            </a:r>
            <a:r>
              <a:rPr lang="pl-PL" sz="3200" dirty="0" err="1"/>
              <a:t>Analyst</a:t>
            </a:r>
            <a:r>
              <a:rPr lang="pl-PL" sz="3200" dirty="0"/>
              <a:t>, </a:t>
            </a:r>
          </a:p>
          <a:p>
            <a:r>
              <a:rPr lang="pl-PL" sz="3200" dirty="0"/>
              <a:t>UX Designer, Accessibility </a:t>
            </a:r>
            <a:r>
              <a:rPr lang="pl-PL" sz="3200" dirty="0" err="1"/>
              <a:t>Specialist</a:t>
            </a:r>
            <a:endParaRPr lang="pl-PL" sz="3200" dirty="0"/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03FA4D89-693B-37C2-33CD-700013FBEAF3}"/>
              </a:ext>
            </a:extLst>
          </p:cNvPr>
          <p:cNvSpPr txBox="1"/>
          <p:nvPr/>
        </p:nvSpPr>
        <p:spPr>
          <a:xfrm>
            <a:off x="845127" y="4469637"/>
            <a:ext cx="99226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/>
              <a:t>3.Rekrutacja do badań – badanie - raport – wprowadzenie poprawek do aplikacji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959517B9-9E32-75A4-F4A4-A3CFE736E20F}"/>
              </a:ext>
            </a:extLst>
          </p:cNvPr>
          <p:cNvSpPr txBox="1"/>
          <p:nvPr/>
        </p:nvSpPr>
        <p:spPr>
          <a:xfrm>
            <a:off x="845127" y="5838332"/>
            <a:ext cx="91176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/>
              <a:t>4.Badanie obejmowało – wprowadzone poprawki oraz nowe funkcjonalności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4993D8EB-DA42-539B-FD0A-907CCE05AD77}"/>
              </a:ext>
            </a:extLst>
          </p:cNvPr>
          <p:cNvSpPr txBox="1"/>
          <p:nvPr/>
        </p:nvSpPr>
        <p:spPr>
          <a:xfrm>
            <a:off x="865909" y="7479065"/>
            <a:ext cx="766530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5.Duży wkład do tego aby aplikacja spełniała </a:t>
            </a:r>
          </a:p>
          <a:p>
            <a:r>
              <a:rPr lang="pl-PL" sz="3200" dirty="0"/>
              <a:t>WCAG 2.1 AA wniósł Bartek Zakrzewski</a:t>
            </a:r>
          </a:p>
        </p:txBody>
      </p:sp>
      <p:pic>
        <p:nvPicPr>
          <p:cNvPr id="22" name="Obraz 21">
            <a:extLst>
              <a:ext uri="{FF2B5EF4-FFF2-40B4-BE49-F238E27FC236}">
                <a16:creationId xmlns:a16="http://schemas.microsoft.com/office/drawing/2014/main" id="{9190F549-1A16-E6E5-A81F-8BB03EECD7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3977" y="1663363"/>
            <a:ext cx="6636349" cy="7200438"/>
          </a:xfrm>
          <a:prstGeom prst="rect">
            <a:avLst/>
          </a:prstGeom>
        </p:spPr>
      </p:pic>
      <p:sp>
        <p:nvSpPr>
          <p:cNvPr id="31" name="Freeform 9" descr="Logo UAM Poznań">
            <a:extLst>
              <a:ext uri="{FF2B5EF4-FFF2-40B4-BE49-F238E27FC236}">
                <a16:creationId xmlns:a16="http://schemas.microsoft.com/office/drawing/2014/main" id="{672D2412-0096-D385-A2F3-35625E666737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34" name="pole tekstowe 33">
            <a:extLst>
              <a:ext uri="{FF2B5EF4-FFF2-40B4-BE49-F238E27FC236}">
                <a16:creationId xmlns:a16="http://schemas.microsoft.com/office/drawing/2014/main" id="{ACD2095B-9422-BA85-4E04-1BFC15CCC283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6074617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rostokąt 17">
            <a:extLst>
              <a:ext uri="{FF2B5EF4-FFF2-40B4-BE49-F238E27FC236}">
                <a16:creationId xmlns:a16="http://schemas.microsoft.com/office/drawing/2014/main" id="{CAFD5D50-E136-2B2F-9F44-CED417058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7308272" y="4435736"/>
            <a:ext cx="7474527" cy="798329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6" name="Tytuł 5">
            <a:extLst>
              <a:ext uri="{FF2B5EF4-FFF2-40B4-BE49-F238E27FC236}">
                <a16:creationId xmlns:a16="http://schemas.microsoft.com/office/drawing/2014/main" id="{E45CA190-627E-8FD5-DB10-834B020803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265939" y="2164809"/>
            <a:ext cx="5774348" cy="2266694"/>
          </a:xfrm>
        </p:spPr>
        <p:txBody>
          <a:bodyPr>
            <a:noAutofit/>
          </a:bodyPr>
          <a:lstStyle/>
          <a:p>
            <a:pPr algn="l"/>
            <a:r>
              <a:rPr lang="pl-PL" sz="6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Dziękuję za uwagę </a:t>
            </a:r>
            <a:r>
              <a:rPr lang="pl-PL" sz="6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itchFamily="2" charset="2"/>
              </a:rPr>
              <a:t> </a:t>
            </a:r>
            <a:endParaRPr lang="pl-PL" sz="60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341328" y="4431503"/>
            <a:ext cx="13072696" cy="190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/>
            <a:r>
              <a:rPr lang="en-US" sz="6000" spc="380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Grzegorz Sadowski</a:t>
            </a:r>
            <a:endParaRPr lang="en-US" sz="5400" spc="380" dirty="0">
              <a:solidFill>
                <a:srgbClr val="000000"/>
              </a:solidFill>
              <a:latin typeface="Roboto Bold"/>
              <a:ea typeface="Roboto Bold"/>
              <a:cs typeface="Roboto Bold"/>
              <a:sym typeface="Roboto Bold"/>
            </a:endParaRPr>
          </a:p>
          <a:p>
            <a:pPr algn="l"/>
            <a:r>
              <a:rPr lang="en-US" sz="3200" spc="380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Biuro</a:t>
            </a:r>
            <a:r>
              <a:rPr lang="en-US" sz="3200" spc="380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3200" spc="380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Wsparcia</a:t>
            </a:r>
            <a:r>
              <a:rPr lang="en-US" sz="3200" spc="380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3200" spc="380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Osob</a:t>
            </a:r>
            <a:r>
              <a:rPr lang="en-US" sz="3200" spc="380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z </a:t>
            </a:r>
            <a:r>
              <a:rPr lang="en-US" sz="3200" spc="380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Niepełnosprawnościami</a:t>
            </a:r>
            <a:endParaRPr lang="en-US" sz="3200" spc="380" dirty="0">
              <a:solidFill>
                <a:srgbClr val="000000"/>
              </a:solidFill>
              <a:latin typeface="Roboto Bold"/>
              <a:ea typeface="Roboto Bold"/>
              <a:cs typeface="Roboto Bold"/>
              <a:sym typeface="Roboto Bold"/>
            </a:endParaRPr>
          </a:p>
          <a:p>
            <a:pPr algn="l"/>
            <a:r>
              <a:rPr lang="en-US" sz="3200" spc="380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Uniwersytet</a:t>
            </a:r>
            <a:r>
              <a:rPr lang="en-US" sz="3200" spc="380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3200" spc="380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im.Adama</a:t>
            </a:r>
            <a:r>
              <a:rPr lang="en-US" sz="3200" spc="380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3200" spc="380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Mickiewicza</a:t>
            </a:r>
            <a:r>
              <a:rPr lang="en-US" sz="3200" spc="380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w </a:t>
            </a:r>
            <a:r>
              <a:rPr lang="en-US" sz="3200" spc="380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Poznaniu</a:t>
            </a:r>
            <a:r>
              <a:rPr lang="en-US" sz="3200" spc="380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</a:p>
        </p:txBody>
      </p:sp>
      <p:sp>
        <p:nvSpPr>
          <p:cNvPr id="2" name="pole tekstowe 1">
            <a:hlinkClick r:id="rId3"/>
            <a:extLst>
              <a:ext uri="{FF2B5EF4-FFF2-40B4-BE49-F238E27FC236}">
                <a16:creationId xmlns:a16="http://schemas.microsoft.com/office/drawing/2014/main" id="{9C8466F0-2C57-3AC8-E07E-F679E65BD1FB}"/>
              </a:ext>
            </a:extLst>
          </p:cNvPr>
          <p:cNvSpPr txBox="1"/>
          <p:nvPr/>
        </p:nvSpPr>
        <p:spPr>
          <a:xfrm>
            <a:off x="7360920" y="6842760"/>
            <a:ext cx="2230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3"/>
              </a:rPr>
              <a:t>Mój </a:t>
            </a:r>
            <a:r>
              <a:rPr lang="pl-PL" sz="28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3"/>
              </a:rPr>
              <a:t>Linkedin</a:t>
            </a:r>
            <a:endParaRPr lang="pl-PL" sz="28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5" name="Obraz 24">
            <a:extLst>
              <a:ext uri="{FF2B5EF4-FFF2-40B4-BE49-F238E27FC236}">
                <a16:creationId xmlns:a16="http://schemas.microsoft.com/office/drawing/2014/main" id="{ED94E370-92C1-101A-BA2A-CC1E70ED53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028" r="36797"/>
          <a:stretch/>
        </p:blipFill>
        <p:spPr>
          <a:xfrm>
            <a:off x="457200" y="1978723"/>
            <a:ext cx="6489352" cy="6288977"/>
          </a:xfrm>
          <a:prstGeom prst="rect">
            <a:avLst/>
          </a:prstGeom>
        </p:spPr>
      </p:pic>
      <p:sp>
        <p:nvSpPr>
          <p:cNvPr id="34" name="Freeform 9">
            <a:extLst>
              <a:ext uri="{FF2B5EF4-FFF2-40B4-BE49-F238E27FC236}">
                <a16:creationId xmlns:a16="http://schemas.microsoft.com/office/drawing/2014/main" id="{4AC77AB4-0CA5-77FC-83CD-90B5CDA48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202975" y="2362739"/>
            <a:ext cx="2216728" cy="2484861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93260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" descr="Na grafice Adam Mickiewicz wypowiadający zdanie &quot;Pobierz na telefon, Polecam&quot;&#10;">
            <a:extLst>
              <a:ext uri="{FF2B5EF4-FFF2-40B4-BE49-F238E27FC236}">
                <a16:creationId xmlns:a16="http://schemas.microsoft.com/office/drawing/2014/main" id="{3E6FB813-7D03-C6A1-9ADF-1EA031B231D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2200094" y="2570397"/>
            <a:ext cx="6022593" cy="5638804"/>
          </a:xfrm>
          <a:custGeom>
            <a:avLst/>
            <a:gdLst/>
            <a:ahLst/>
            <a:cxnLst/>
            <a:rect l="l" t="t" r="r" b="b"/>
            <a:pathLst>
              <a:path w="6022593" h="5638804">
                <a:moveTo>
                  <a:pt x="0" y="0"/>
                </a:moveTo>
                <a:lnTo>
                  <a:pt x="6022592" y="0"/>
                </a:lnTo>
                <a:lnTo>
                  <a:pt x="6022592" y="5638804"/>
                </a:lnTo>
                <a:lnTo>
                  <a:pt x="0" y="56388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8022" r="-28022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24" name="Freeform 3">
            <a:extLst>
              <a:ext uri="{FF2B5EF4-FFF2-40B4-BE49-F238E27FC236}">
                <a16:creationId xmlns:a16="http://schemas.microsoft.com/office/drawing/2014/main" id="{E294DB19-0AE9-2A66-3D48-32D9A5044E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92880" y="1755982"/>
            <a:ext cx="2798511" cy="2493219"/>
          </a:xfrm>
          <a:custGeom>
            <a:avLst/>
            <a:gdLst/>
            <a:ahLst/>
            <a:cxnLst/>
            <a:rect l="l" t="t" r="r" b="b"/>
            <a:pathLst>
              <a:path w="2798511" h="2493219">
                <a:moveTo>
                  <a:pt x="0" y="0"/>
                </a:moveTo>
                <a:lnTo>
                  <a:pt x="2798511" y="0"/>
                </a:lnTo>
                <a:lnTo>
                  <a:pt x="2798511" y="2493219"/>
                </a:lnTo>
                <a:lnTo>
                  <a:pt x="0" y="249321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2" name="TextBox 11">
            <a:extLst>
              <a:ext uri="{FF2B5EF4-FFF2-40B4-BE49-F238E27FC236}">
                <a16:creationId xmlns:a16="http://schemas.microsoft.com/office/drawing/2014/main" id="{7FA7CDBF-BCBB-4655-ACBF-9B2E4219DC7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123939" y="2405898"/>
            <a:ext cx="3936392" cy="98500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8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2" b="1" i="0" u="none" strike="noStrike" kern="1200" cap="none" spc="0" normalizeH="0" baseline="0" noProof="0" dirty="0">
                <a:ln>
                  <a:noFill/>
                </a:ln>
                <a:solidFill>
                  <a:srgbClr val="122ED3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kumimoji="0" lang="en-US" sz="2002" b="1" i="0" u="none" strike="noStrike" kern="1200" cap="none" spc="0" normalizeH="0" baseline="0" noProof="0" dirty="0" err="1">
                <a:ln>
                  <a:noFill/>
                </a:ln>
                <a:solidFill>
                  <a:srgbClr val="122ED3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rPr>
              <a:t>Pobierz</a:t>
            </a:r>
            <a:r>
              <a:rPr kumimoji="0" lang="en-US" sz="2002" b="1" i="0" u="none" strike="noStrike" kern="1200" cap="none" spc="0" normalizeH="0" baseline="0" noProof="0" dirty="0">
                <a:ln>
                  <a:noFill/>
                </a:ln>
                <a:solidFill>
                  <a:srgbClr val="122ED3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kumimoji="0" lang="en-US" sz="2002" b="1" i="0" u="none" strike="noStrike" kern="1200" cap="none" spc="0" normalizeH="0" baseline="0" noProof="0" dirty="0" err="1">
                <a:ln>
                  <a:noFill/>
                </a:ln>
                <a:solidFill>
                  <a:srgbClr val="122ED3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rPr>
              <a:t>na</a:t>
            </a:r>
            <a:r>
              <a:rPr kumimoji="0" lang="en-US" sz="2002" b="1" i="0" u="none" strike="noStrike" kern="1200" cap="none" spc="0" normalizeH="0" baseline="0" noProof="0" dirty="0">
                <a:ln>
                  <a:noFill/>
                </a:ln>
                <a:solidFill>
                  <a:srgbClr val="122ED3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kumimoji="0" lang="en-US" sz="2002" b="1" i="0" u="none" strike="noStrike" kern="1200" cap="none" spc="0" normalizeH="0" baseline="0" noProof="0" dirty="0" err="1">
                <a:ln>
                  <a:noFill/>
                </a:ln>
                <a:solidFill>
                  <a:srgbClr val="122ED3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rPr>
              <a:t>telefon</a:t>
            </a:r>
            <a:r>
              <a:rPr kumimoji="0" lang="en-US" sz="2002" b="1" i="0" u="none" strike="noStrike" kern="1200" cap="none" spc="0" normalizeH="0" baseline="0" noProof="0" dirty="0">
                <a:ln>
                  <a:noFill/>
                </a:ln>
                <a:solidFill>
                  <a:srgbClr val="122ED3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rPr>
              <a:t>. </a:t>
            </a:r>
          </a:p>
          <a:p>
            <a:pPr marL="0" marR="0" lvl="0" indent="0" algn="ctr" defTabSz="914400" rtl="0" eaLnBrk="1" fontAlgn="auto" latinLnBrk="0" hangingPunct="1">
              <a:lnSpc>
                <a:spcPts val="28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2" b="1" i="0" u="none" strike="noStrike" kern="1200" cap="none" spc="0" normalizeH="0" baseline="0" noProof="0" dirty="0" err="1">
                <a:ln>
                  <a:noFill/>
                </a:ln>
                <a:solidFill>
                  <a:srgbClr val="122ED3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rPr>
              <a:t>Polecam</a:t>
            </a:r>
            <a:r>
              <a:rPr kumimoji="0" lang="en-US" sz="2002" b="1" i="0" u="none" strike="noStrike" kern="1200" cap="none" spc="0" normalizeH="0" baseline="0" noProof="0" dirty="0">
                <a:ln>
                  <a:noFill/>
                </a:ln>
                <a:solidFill>
                  <a:srgbClr val="122ED3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rPr>
              <a:t>. </a:t>
            </a:r>
          </a:p>
          <a:p>
            <a:pPr marL="0" marR="0" lvl="0" indent="0" algn="ctr" defTabSz="914400" rtl="0" eaLnBrk="1" fontAlgn="auto" latinLnBrk="0" hangingPunct="1">
              <a:lnSpc>
                <a:spcPts val="21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40" b="1" i="1" u="none" strike="noStrike" kern="1200" cap="none" spc="0" normalizeH="0" baseline="0" noProof="0" dirty="0">
                <a:ln>
                  <a:noFill/>
                </a:ln>
                <a:solidFill>
                  <a:srgbClr val="122ED3"/>
                </a:solidFill>
                <a:effectLst/>
                <a:uLnTx/>
                <a:uFillTx/>
                <a:latin typeface="Open Sans Bold Italics"/>
                <a:ea typeface="Open Sans Bold Italics"/>
                <a:cs typeface="Open Sans Bold Italics"/>
                <a:sym typeface="Open Sans Bold Italics"/>
              </a:rPr>
              <a:t>Adam M.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4204D6F6-9DC7-A8E5-9873-13B31A4F1C8E}"/>
              </a:ext>
            </a:extLst>
          </p:cNvPr>
          <p:cNvSpPr txBox="1"/>
          <p:nvPr/>
        </p:nvSpPr>
        <p:spPr>
          <a:xfrm>
            <a:off x="9407049" y="3052147"/>
            <a:ext cx="276774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800" b="1" dirty="0">
                <a:hlinkClick r:id="rId6"/>
              </a:rPr>
              <a:t>Pobierz UAM GO </a:t>
            </a:r>
          </a:p>
          <a:p>
            <a:pPr algn="ctr"/>
            <a:r>
              <a:rPr lang="pl-PL" sz="2800" b="1" dirty="0">
                <a:hlinkClick r:id="rId6"/>
              </a:rPr>
              <a:t>na Android</a:t>
            </a:r>
            <a:endParaRPr lang="pl-PL" sz="2800" b="1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DD7B52D-C078-F28F-AFEB-CAB05F4ABD0C}"/>
              </a:ext>
            </a:extLst>
          </p:cNvPr>
          <p:cNvSpPr txBox="1"/>
          <p:nvPr/>
        </p:nvSpPr>
        <p:spPr>
          <a:xfrm>
            <a:off x="14060011" y="3052146"/>
            <a:ext cx="276774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800" b="1" dirty="0">
                <a:hlinkClick r:id="rId7"/>
              </a:rPr>
              <a:t>Pobierz UAM GO </a:t>
            </a:r>
          </a:p>
          <a:p>
            <a:pPr algn="ctr"/>
            <a:r>
              <a:rPr lang="pl-PL" sz="2800" b="1" dirty="0">
                <a:hlinkClick r:id="rId7"/>
              </a:rPr>
              <a:t>na IOS</a:t>
            </a:r>
            <a:endParaRPr lang="pl-PL" sz="2800" b="1" dirty="0"/>
          </a:p>
        </p:txBody>
      </p:sp>
      <p:sp>
        <p:nvSpPr>
          <p:cNvPr id="3" name="Prostokąt zaokrąglony 2">
            <a:extLst>
              <a:ext uri="{FF2B5EF4-FFF2-40B4-BE49-F238E27FC236}">
                <a16:creationId xmlns:a16="http://schemas.microsoft.com/office/drawing/2014/main" id="{E144C83C-8157-6676-0373-FC378A44EC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10922" y="4249201"/>
            <a:ext cx="3960000" cy="3960000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9" name="Freeform 8">
            <a:extLst>
              <a:ext uri="{FF2B5EF4-FFF2-40B4-BE49-F238E27FC236}">
                <a16:creationId xmlns:a16="http://schemas.microsoft.com/office/drawing/2014/main" id="{25CAEC04-724E-335D-EE03-FD9CF20F97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34533" y="4969201"/>
            <a:ext cx="2520000" cy="2520000"/>
          </a:xfrm>
          <a:custGeom>
            <a:avLst/>
            <a:gdLst/>
            <a:ahLst/>
            <a:cxnLst/>
            <a:rect l="l" t="t" r="r" b="b"/>
            <a:pathLst>
              <a:path w="1612842" h="1612842">
                <a:moveTo>
                  <a:pt x="0" y="0"/>
                </a:moveTo>
                <a:lnTo>
                  <a:pt x="1612842" y="0"/>
                </a:lnTo>
                <a:lnTo>
                  <a:pt x="1612842" y="1612842"/>
                </a:lnTo>
                <a:lnTo>
                  <a:pt x="0" y="161284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r="-1696" b="-1696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2" name="Prostokąt zaokrąglony 1">
            <a:extLst>
              <a:ext uri="{FF2B5EF4-FFF2-40B4-BE49-F238E27FC236}">
                <a16:creationId xmlns:a16="http://schemas.microsoft.com/office/drawing/2014/main" id="{09BB343D-4C11-3434-929E-CB3C5A61D7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463884" y="4236367"/>
            <a:ext cx="3960000" cy="3960000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F0C6B88D-EFC7-0689-B240-D1B46B068D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183884" y="4969201"/>
            <a:ext cx="2520000" cy="2520000"/>
          </a:xfrm>
          <a:custGeom>
            <a:avLst/>
            <a:gdLst/>
            <a:ahLst/>
            <a:cxnLst/>
            <a:rect l="l" t="t" r="r" b="b"/>
            <a:pathLst>
              <a:path w="1612842" h="1612842">
                <a:moveTo>
                  <a:pt x="0" y="0"/>
                </a:moveTo>
                <a:lnTo>
                  <a:pt x="1612842" y="0"/>
                </a:lnTo>
                <a:lnTo>
                  <a:pt x="1612842" y="1612842"/>
                </a:lnTo>
                <a:lnTo>
                  <a:pt x="0" y="161284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121" t="-3205" r="-108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27" name="Freeform 6" descr="Logo UAM GO">
            <a:extLst>
              <a:ext uri="{FF2B5EF4-FFF2-40B4-BE49-F238E27FC236}">
                <a16:creationId xmlns:a16="http://schemas.microsoft.com/office/drawing/2014/main" id="{B93CEA0A-27C5-A2F1-9BF2-F84996A156AE}"/>
              </a:ext>
            </a:extLst>
          </p:cNvPr>
          <p:cNvSpPr/>
          <p:nvPr/>
        </p:nvSpPr>
        <p:spPr>
          <a:xfrm>
            <a:off x="5750307" y="6931944"/>
            <a:ext cx="2278991" cy="1114513"/>
          </a:xfrm>
          <a:custGeom>
            <a:avLst/>
            <a:gdLst/>
            <a:ahLst/>
            <a:cxnLst/>
            <a:rect l="l" t="t" r="r" b="b"/>
            <a:pathLst>
              <a:path w="2278991" h="1114513">
                <a:moveTo>
                  <a:pt x="0" y="0"/>
                </a:moveTo>
                <a:lnTo>
                  <a:pt x="2278992" y="0"/>
                </a:lnTo>
                <a:lnTo>
                  <a:pt x="2278992" y="1114513"/>
                </a:lnTo>
                <a:lnTo>
                  <a:pt x="0" y="111451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34283" t="-143607" r="-39507" b="-143801"/>
            </a:stretch>
          </a:blipFill>
        </p:spPr>
        <p:txBody>
          <a:bodyPr/>
          <a:lstStyle/>
          <a:p>
            <a:endParaRPr lang="pl-PL" dirty="0"/>
          </a:p>
        </p:txBody>
      </p:sp>
      <p:sp>
        <p:nvSpPr>
          <p:cNvPr id="35" name="Freeform 9" descr="Logo UAM Poznań">
            <a:extLst>
              <a:ext uri="{FF2B5EF4-FFF2-40B4-BE49-F238E27FC236}">
                <a16:creationId xmlns:a16="http://schemas.microsoft.com/office/drawing/2014/main" id="{C448663D-6CD3-9D1F-06AE-637F67F56081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38" name="pole tekstowe 37">
            <a:extLst>
              <a:ext uri="{FF2B5EF4-FFF2-40B4-BE49-F238E27FC236}">
                <a16:creationId xmlns:a16="http://schemas.microsoft.com/office/drawing/2014/main" id="{46BA17E6-C5E7-C948-82D1-6ECCD9CEF18F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2901577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7559057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7328096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 – technologia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2F9F10F8-9852-14B8-D3D6-735B66F6A64F}"/>
              </a:ext>
            </a:extLst>
          </p:cNvPr>
          <p:cNvSpPr txBox="1"/>
          <p:nvPr/>
        </p:nvSpPr>
        <p:spPr>
          <a:xfrm>
            <a:off x="685800" y="2666593"/>
            <a:ext cx="790998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1. Technologie natywne – oddzielna wersja na </a:t>
            </a:r>
          </a:p>
          <a:p>
            <a:r>
              <a:rPr lang="pl-PL" sz="3200" dirty="0"/>
              <a:t>IOS oraz Android, Swift oraz Kotlin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2F35CB9B-920F-E593-F5DD-D2F08C33F1BD}"/>
              </a:ext>
            </a:extLst>
          </p:cNvPr>
          <p:cNvSpPr txBox="1"/>
          <p:nvPr/>
        </p:nvSpPr>
        <p:spPr>
          <a:xfrm>
            <a:off x="685800" y="4125128"/>
            <a:ext cx="778578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2. Nie pobieramy żadnych danych wrażliwych </a:t>
            </a:r>
          </a:p>
          <a:p>
            <a:r>
              <a:rPr lang="pl-PL" sz="3200" dirty="0"/>
              <a:t>użytkowników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3A14673F-716C-AADC-8F4F-E0E5E890B896}"/>
              </a:ext>
            </a:extLst>
          </p:cNvPr>
          <p:cNvSpPr txBox="1"/>
          <p:nvPr/>
        </p:nvSpPr>
        <p:spPr>
          <a:xfrm>
            <a:off x="685800" y="5661418"/>
            <a:ext cx="48363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3. Nie trzeba zakładać konta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95308D33-8640-AD17-C704-19434B1BCBAE}"/>
              </a:ext>
            </a:extLst>
          </p:cNvPr>
          <p:cNvSpPr txBox="1"/>
          <p:nvPr/>
        </p:nvSpPr>
        <p:spPr>
          <a:xfrm>
            <a:off x="649940" y="6721318"/>
            <a:ext cx="49103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4. Nie korzystamy z GPS, BLE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FD187265-DE55-BDD3-343F-3D81F480CFB0}"/>
              </a:ext>
            </a:extLst>
          </p:cNvPr>
          <p:cNvSpPr txBox="1"/>
          <p:nvPr/>
        </p:nvSpPr>
        <p:spPr>
          <a:xfrm>
            <a:off x="649940" y="7795555"/>
            <a:ext cx="904209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5. Możliwość skorzystania z gotowych komponentów </a:t>
            </a:r>
          </a:p>
          <a:p>
            <a:r>
              <a:rPr lang="pl-PL" sz="3200" dirty="0"/>
              <a:t>dostępnościach wbudowanych w dwa systemy</a:t>
            </a:r>
          </a:p>
        </p:txBody>
      </p:sp>
      <p:sp>
        <p:nvSpPr>
          <p:cNvPr id="28" name="Prostokąt zaokrąglony 27">
            <a:extLst>
              <a:ext uri="{FF2B5EF4-FFF2-40B4-BE49-F238E27FC236}">
                <a16:creationId xmlns:a16="http://schemas.microsoft.com/office/drawing/2014/main" id="{EF587BF6-0899-7177-BF07-38B59B73D9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2" name="Obraz 31">
            <a:extLst>
              <a:ext uri="{FF2B5EF4-FFF2-40B4-BE49-F238E27FC236}">
                <a16:creationId xmlns:a16="http://schemas.microsoft.com/office/drawing/2014/main" id="{7293942F-7234-9D43-F595-CD241CEA4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0837" y="1074276"/>
            <a:ext cx="4002228" cy="8661231"/>
          </a:xfrm>
          <a:prstGeom prst="rect">
            <a:avLst/>
          </a:prstGeom>
        </p:spPr>
      </p:pic>
      <p:sp>
        <p:nvSpPr>
          <p:cNvPr id="25" name="pole tekstowe 24">
            <a:extLst>
              <a:ext uri="{FF2B5EF4-FFF2-40B4-BE49-F238E27FC236}">
                <a16:creationId xmlns:a16="http://schemas.microsoft.com/office/drawing/2014/main" id="{8E8AA72D-7AB5-1E79-7CAE-C4C8137E02A9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  <p:sp>
        <p:nvSpPr>
          <p:cNvPr id="22" name="Freeform 9" descr="Logo UAM Poznań">
            <a:extLst>
              <a:ext uri="{FF2B5EF4-FFF2-40B4-BE49-F238E27FC236}">
                <a16:creationId xmlns:a16="http://schemas.microsoft.com/office/drawing/2014/main" id="{98F83B8B-F198-DD93-69F8-03FAE087BDE1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56978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rostokąt zaokrąglony 30">
            <a:extLst>
              <a:ext uri="{FF2B5EF4-FFF2-40B4-BE49-F238E27FC236}">
                <a16:creationId xmlns:a16="http://schemas.microsoft.com/office/drawing/2014/main" id="{FA605D5F-9343-960D-6549-CD9F797949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831770" y="4291460"/>
            <a:ext cx="5141260" cy="29718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27281A95-797F-0274-770B-6C8BDB07FF13}"/>
              </a:ext>
            </a:extLst>
          </p:cNvPr>
          <p:cNvSpPr txBox="1"/>
          <p:nvPr/>
        </p:nvSpPr>
        <p:spPr>
          <a:xfrm>
            <a:off x="13639915" y="4710675"/>
            <a:ext cx="15249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400" b="1" dirty="0"/>
              <a:t>Mapy</a:t>
            </a:r>
          </a:p>
        </p:txBody>
      </p:sp>
      <p:sp>
        <p:nvSpPr>
          <p:cNvPr id="30" name="Prostokąt zaokrąglony 29">
            <a:extLst>
              <a:ext uri="{FF2B5EF4-FFF2-40B4-BE49-F238E27FC236}">
                <a16:creationId xmlns:a16="http://schemas.microsoft.com/office/drawing/2014/main" id="{9CD36CD6-9F24-CDA8-3F84-2250AA602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79004" y="4291460"/>
            <a:ext cx="5141260" cy="29718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69CFAE3F-A6F7-577F-2C6D-C85BEAD79B3F}"/>
              </a:ext>
            </a:extLst>
          </p:cNvPr>
          <p:cNvSpPr txBox="1"/>
          <p:nvPr/>
        </p:nvSpPr>
        <p:spPr>
          <a:xfrm>
            <a:off x="7135413" y="4756842"/>
            <a:ext cx="34284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400" b="1" dirty="0"/>
              <a:t>CMS UAM GO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DEDF8BCA-A78E-A63D-1061-5512CDF22EC4}"/>
              </a:ext>
            </a:extLst>
          </p:cNvPr>
          <p:cNvSpPr txBox="1"/>
          <p:nvPr/>
        </p:nvSpPr>
        <p:spPr>
          <a:xfrm>
            <a:off x="6434323" y="5827813"/>
            <a:ext cx="483061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800" dirty="0"/>
              <a:t>Zarządzanie treścią</a:t>
            </a:r>
          </a:p>
          <a:p>
            <a:pPr algn="ctr"/>
            <a:r>
              <a:rPr lang="pl-PL" sz="2800" dirty="0"/>
              <a:t>(zdjęcia, opisy, incydenty, alerty</a:t>
            </a:r>
            <a:r>
              <a:rPr lang="pl-PL" dirty="0"/>
              <a:t>)</a:t>
            </a:r>
          </a:p>
        </p:txBody>
      </p:sp>
      <p:sp>
        <p:nvSpPr>
          <p:cNvPr id="29" name="Prostokąt zaokrąglony 28">
            <a:extLst>
              <a:ext uri="{FF2B5EF4-FFF2-40B4-BE49-F238E27FC236}">
                <a16:creationId xmlns:a16="http://schemas.microsoft.com/office/drawing/2014/main" id="{0C433B53-F47A-4C9A-3BC4-2603BF814C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1056" y="4291460"/>
            <a:ext cx="5141260" cy="29718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3C23CD51-898C-C274-99DD-8E694DFC0E5C}"/>
              </a:ext>
            </a:extLst>
          </p:cNvPr>
          <p:cNvSpPr txBox="1"/>
          <p:nvPr/>
        </p:nvSpPr>
        <p:spPr>
          <a:xfrm>
            <a:off x="841516" y="4710675"/>
            <a:ext cx="452034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4400" b="1" dirty="0"/>
              <a:t>Aplikacja Mobilna </a:t>
            </a:r>
          </a:p>
          <a:p>
            <a:pPr algn="ctr"/>
            <a:r>
              <a:rPr lang="pl-PL" sz="4400" b="1" dirty="0"/>
              <a:t>UAM GO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B0970A2C-B8AC-90F1-E164-3FA198B44C66}"/>
              </a:ext>
            </a:extLst>
          </p:cNvPr>
          <p:cNvSpPr txBox="1"/>
          <p:nvPr/>
        </p:nvSpPr>
        <p:spPr>
          <a:xfrm>
            <a:off x="1905000" y="6258700"/>
            <a:ext cx="20179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dirty="0"/>
              <a:t>Użytkownicy</a:t>
            </a:r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8610600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8610600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 – CMS</a:t>
            </a:r>
            <a:r>
              <a:rPr kumimoji="0" lang="pl-PL" sz="6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oraz Mapy</a:t>
            </a:r>
            <a:endParaRPr kumimoji="0" lang="pl-PL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Freeform 9" descr="Logo UAM Poznań">
            <a:extLst>
              <a:ext uri="{FF2B5EF4-FFF2-40B4-BE49-F238E27FC236}">
                <a16:creationId xmlns:a16="http://schemas.microsoft.com/office/drawing/2014/main" id="{55A631A4-5C76-BBFE-7083-410191E4C638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B22E0D33-5CF6-982D-CE8E-C5FBED3909C9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935462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10018060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9982200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 - panel administratora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4593671F-E5D2-7DEF-30B6-D3EB9F34255E}"/>
              </a:ext>
            </a:extLst>
          </p:cNvPr>
          <p:cNvSpPr txBox="1"/>
          <p:nvPr/>
        </p:nvSpPr>
        <p:spPr>
          <a:xfrm>
            <a:off x="533400" y="3922664"/>
            <a:ext cx="8887433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pl-PL" sz="3200" dirty="0"/>
              <a:t>Zarządzenie aplikacją</a:t>
            </a:r>
          </a:p>
          <a:p>
            <a:pPr marL="742950" indent="-742950">
              <a:buFont typeface="+mj-lt"/>
              <a:buAutoNum type="arabicPeriod"/>
            </a:pPr>
            <a:r>
              <a:rPr lang="pl-PL" sz="3200" dirty="0"/>
              <a:t>Możliwość dodawania opisów miejsc</a:t>
            </a:r>
          </a:p>
          <a:p>
            <a:pPr marL="742950" indent="-742950">
              <a:buFont typeface="+mj-lt"/>
              <a:buAutoNum type="arabicPeriod"/>
            </a:pPr>
            <a:r>
              <a:rPr lang="pl-PL" sz="3200" dirty="0"/>
              <a:t>Możliwość dodawania zdjęć</a:t>
            </a:r>
          </a:p>
          <a:p>
            <a:pPr marL="742950" indent="-742950">
              <a:buFont typeface="+mj-lt"/>
              <a:buAutoNum type="arabicPeriod"/>
            </a:pPr>
            <a:r>
              <a:rPr lang="pl-PL" sz="3200" dirty="0"/>
              <a:t>Możliwość uruchomienia alarmu</a:t>
            </a:r>
          </a:p>
          <a:p>
            <a:pPr marL="742950" indent="-742950">
              <a:buFont typeface="+mj-lt"/>
              <a:buAutoNum type="arabicPeriod"/>
            </a:pPr>
            <a:r>
              <a:rPr lang="pl-PL" sz="3200" dirty="0"/>
              <a:t>Możliwość wyłączenia z trasy jakiegoś elementu</a:t>
            </a:r>
          </a:p>
          <a:p>
            <a:pPr marL="742950" indent="-742950">
              <a:buFont typeface="+mj-lt"/>
              <a:buAutoNum type="arabicPeriod"/>
            </a:pPr>
            <a:r>
              <a:rPr lang="pl-PL" sz="3200" dirty="0"/>
              <a:t>Mapa jest zrobiona na sztywno</a:t>
            </a:r>
          </a:p>
        </p:txBody>
      </p:sp>
      <p:pic>
        <p:nvPicPr>
          <p:cNvPr id="18" name="Obraz 17" descr="Zdjęcie przedstawia panel cms uam go - funkcjonalność dodawania nowych alertów. ">
            <a:extLst>
              <a:ext uri="{FF2B5EF4-FFF2-40B4-BE49-F238E27FC236}">
                <a16:creationId xmlns:a16="http://schemas.microsoft.com/office/drawing/2014/main" id="{44A2408B-6219-5ECD-FABF-43076CAB0E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6098" y="1691046"/>
            <a:ext cx="7733301" cy="7510225"/>
          </a:xfrm>
          <a:prstGeom prst="rect">
            <a:avLst/>
          </a:prstGeom>
          <a:ln>
            <a:solidFill>
              <a:schemeClr val="tx2">
                <a:lumMod val="75000"/>
                <a:lumOff val="25000"/>
              </a:schemeClr>
            </a:solidFill>
          </a:ln>
        </p:spPr>
      </p:pic>
      <p:sp>
        <p:nvSpPr>
          <p:cNvPr id="22" name="pole tekstowe 21">
            <a:extLst>
              <a:ext uri="{FF2B5EF4-FFF2-40B4-BE49-F238E27FC236}">
                <a16:creationId xmlns:a16="http://schemas.microsoft.com/office/drawing/2014/main" id="{914E574B-46F9-95A5-2D06-4A20A76035D0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  <p:sp>
        <p:nvSpPr>
          <p:cNvPr id="19" name="Freeform 9" descr="Logo UAM Poznań">
            <a:extLst>
              <a:ext uri="{FF2B5EF4-FFF2-40B4-BE49-F238E27FC236}">
                <a16:creationId xmlns:a16="http://schemas.microsoft.com/office/drawing/2014/main" id="{D18B9BC3-894E-70C6-9D6F-99DB072D3A5A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7951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5286143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5250283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UAM GO - mapy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18F6B536-7489-439D-E23D-7B154B9CAA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1698092"/>
            <a:ext cx="14020800" cy="7837599"/>
          </a:xfrm>
          <a:prstGeom prst="rect">
            <a:avLst/>
          </a:prstGeom>
        </p:spPr>
      </p:pic>
      <p:sp>
        <p:nvSpPr>
          <p:cNvPr id="19" name="Freeform 9" descr="Logo UAM Poznań">
            <a:extLst>
              <a:ext uri="{FF2B5EF4-FFF2-40B4-BE49-F238E27FC236}">
                <a16:creationId xmlns:a16="http://schemas.microsoft.com/office/drawing/2014/main" id="{D18B9BC3-894E-70C6-9D6F-99DB072D3A5A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914E574B-46F9-95A5-2D06-4A20A76035D0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1308278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AA34041-F2FF-9A09-D39C-10A8AF87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940" y="698331"/>
            <a:ext cx="10360591" cy="914400"/>
          </a:xfrm>
          <a:prstGeom prst="rect">
            <a:avLst/>
          </a:prstGeom>
          <a:solidFill>
            <a:srgbClr val="07C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id="{E199E66C-6691-ADAD-1789-181E4DA78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800" y="647700"/>
            <a:ext cx="10058400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Krok</a:t>
            </a:r>
            <a:r>
              <a:rPr kumimoji="0" lang="pl-PL" sz="6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1 - </a:t>
            </a:r>
            <a:r>
              <a:rPr kumimoji="0" lang="pl-PL" sz="6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Onbording</a:t>
            </a:r>
            <a:r>
              <a:rPr kumimoji="0" lang="pl-PL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użytkownika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DB0BFA96-9BDA-3C01-B830-DF456D2B3D85}"/>
              </a:ext>
            </a:extLst>
          </p:cNvPr>
          <p:cNvSpPr txBox="1"/>
          <p:nvPr/>
        </p:nvSpPr>
        <p:spPr>
          <a:xfrm>
            <a:off x="649940" y="4252736"/>
            <a:ext cx="73510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>
                <a:solidFill>
                  <a:srgbClr val="121416"/>
                </a:solidFill>
                <a:highlight>
                  <a:srgbClr val="FFFFFF"/>
                </a:highlight>
              </a:rPr>
              <a:t>Twoje wsparcie w poruszaniu się po UAM: </a:t>
            </a:r>
          </a:p>
          <a:p>
            <a:endParaRPr lang="pl-PL" sz="3200" dirty="0">
              <a:solidFill>
                <a:srgbClr val="121416"/>
              </a:solidFill>
              <a:highlight>
                <a:srgbClr val="FFFFFF"/>
              </a:highlight>
            </a:endParaRPr>
          </a:p>
          <a:p>
            <a:r>
              <a:rPr lang="pl-PL" sz="3200" dirty="0">
                <a:solidFill>
                  <a:srgbClr val="121416"/>
                </a:solidFill>
                <a:highlight>
                  <a:srgbClr val="FFFFFF"/>
                </a:highlight>
              </a:rPr>
              <a:t>Collegium </a:t>
            </a:r>
            <a:r>
              <a:rPr lang="pl-PL" sz="3200" dirty="0" err="1">
                <a:solidFill>
                  <a:srgbClr val="121416"/>
                </a:solidFill>
                <a:highlight>
                  <a:srgbClr val="FFFFFF"/>
                </a:highlight>
              </a:rPr>
              <a:t>Heliodori</a:t>
            </a:r>
            <a:r>
              <a:rPr lang="pl-PL" sz="3200" dirty="0">
                <a:solidFill>
                  <a:srgbClr val="121416"/>
                </a:solidFill>
                <a:highlight>
                  <a:srgbClr val="FFFFFF"/>
                </a:highlight>
              </a:rPr>
              <a:t> Święcicki</a:t>
            </a:r>
          </a:p>
          <a:p>
            <a:r>
              <a:rPr lang="pl-PL" sz="3200" b="0" i="0" dirty="0">
                <a:solidFill>
                  <a:srgbClr val="121416"/>
                </a:solidFill>
                <a:effectLst/>
                <a:highlight>
                  <a:srgbClr val="FFFFFF"/>
                </a:highlight>
                <a:latin typeface="Lato" panose="020F0502020204030204" pitchFamily="34" charset="0"/>
              </a:rPr>
              <a:t>Kampus Szamarzewo</a:t>
            </a:r>
          </a:p>
          <a:p>
            <a:r>
              <a:rPr lang="pl-PL" sz="3200" dirty="0">
                <a:solidFill>
                  <a:srgbClr val="121416"/>
                </a:solidFill>
                <a:highlight>
                  <a:srgbClr val="FFFFFF"/>
                </a:highlight>
                <a:latin typeface="Lato" panose="020F0502020204030204" pitchFamily="34" charset="0"/>
              </a:rPr>
              <a:t>Collegium Novum</a:t>
            </a:r>
            <a:endParaRPr lang="pl-PL" sz="3200" b="0" i="0" dirty="0">
              <a:solidFill>
                <a:srgbClr val="121416"/>
              </a:solidFill>
              <a:effectLst/>
              <a:highlight>
                <a:srgbClr val="FFFFFF"/>
              </a:highlight>
              <a:latin typeface="Lato" panose="020F0502020204030204" pitchFamily="34" charset="0"/>
            </a:endParaRPr>
          </a:p>
        </p:txBody>
      </p:sp>
      <p:sp>
        <p:nvSpPr>
          <p:cNvPr id="27" name="Prostokąt zaokrąglony 26">
            <a:extLst>
              <a:ext uri="{FF2B5EF4-FFF2-40B4-BE49-F238E27FC236}">
                <a16:creationId xmlns:a16="http://schemas.microsoft.com/office/drawing/2014/main" id="{D2317D8F-4C3D-D7C8-2FF9-815DA55BEB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98331"/>
            <a:ext cx="4341103" cy="9388546"/>
          </a:xfrm>
          <a:prstGeom prst="roundRect">
            <a:avLst/>
          </a:prstGeom>
          <a:solidFill>
            <a:srgbClr val="FFBE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1" name="Obraz 30">
            <a:extLst>
              <a:ext uri="{FF2B5EF4-FFF2-40B4-BE49-F238E27FC236}">
                <a16:creationId xmlns:a16="http://schemas.microsoft.com/office/drawing/2014/main" id="{195A07BB-15A9-8366-2BCD-7A2937B2B3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5757" y="1129294"/>
            <a:ext cx="3925877" cy="8496000"/>
          </a:xfrm>
          <a:prstGeom prst="rect">
            <a:avLst/>
          </a:prstGeom>
        </p:spPr>
      </p:pic>
      <p:sp>
        <p:nvSpPr>
          <p:cNvPr id="21" name="Freeform 9" descr="Logo UAM Poznań">
            <a:extLst>
              <a:ext uri="{FF2B5EF4-FFF2-40B4-BE49-F238E27FC236}">
                <a16:creationId xmlns:a16="http://schemas.microsoft.com/office/drawing/2014/main" id="{6DBFEFE0-61DE-A20A-FCFA-A6BAB09CCC1D}"/>
              </a:ext>
            </a:extLst>
          </p:cNvPr>
          <p:cNvSpPr/>
          <p:nvPr/>
        </p:nvSpPr>
        <p:spPr>
          <a:xfrm>
            <a:off x="16665686" y="324854"/>
            <a:ext cx="1172051" cy="1338509"/>
          </a:xfrm>
          <a:custGeom>
            <a:avLst/>
            <a:gdLst/>
            <a:ahLst/>
            <a:cxnLst/>
            <a:rect l="l" t="t" r="r" b="b"/>
            <a:pathLst>
              <a:path w="2230613" h="2603221">
                <a:moveTo>
                  <a:pt x="0" y="0"/>
                </a:moveTo>
                <a:lnTo>
                  <a:pt x="2230613" y="0"/>
                </a:lnTo>
                <a:lnTo>
                  <a:pt x="2230613" y="2603221"/>
                </a:lnTo>
                <a:lnTo>
                  <a:pt x="0" y="260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 cap="sq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83E378D2-15E5-EB10-BC9E-40BE53FF51C7}"/>
              </a:ext>
            </a:extLst>
          </p:cNvPr>
          <p:cNvSpPr txBox="1"/>
          <p:nvPr/>
        </p:nvSpPr>
        <p:spPr>
          <a:xfrm>
            <a:off x="685800" y="9735507"/>
            <a:ext cx="7923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IX Forum Uczelnianych Pełnomocników ds. Osób z Niepełnosprawnościami</a:t>
            </a:r>
          </a:p>
        </p:txBody>
      </p:sp>
    </p:spTree>
    <p:extLst>
      <p:ext uri="{BB962C8B-B14F-4D97-AF65-F5344CB8AC3E}">
        <p14:creationId xmlns:p14="http://schemas.microsoft.com/office/powerpoint/2010/main" val="3337726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31985</TotalTime>
  <Words>1264</Words>
  <Application>Microsoft Macintosh PowerPoint</Application>
  <PresentationFormat>Niestandardowy</PresentationFormat>
  <Paragraphs>255</Paragraphs>
  <Slides>32</Slides>
  <Notes>32</Notes>
  <HiddenSlides>0</HiddenSlides>
  <MMClips>0</MMClips>
  <ScaleCrop>false</ScaleCrop>
  <HeadingPairs>
    <vt:vector size="6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41" baseType="lpstr">
      <vt:lpstr>Roboto</vt:lpstr>
      <vt:lpstr>Aptos</vt:lpstr>
      <vt:lpstr>Arial</vt:lpstr>
      <vt:lpstr>Lato</vt:lpstr>
      <vt:lpstr>Roboto Bold</vt:lpstr>
      <vt:lpstr>Calibri</vt:lpstr>
      <vt:lpstr>Open Sans Bold Italics</vt:lpstr>
      <vt:lpstr>Open Sans Bold</vt:lpstr>
      <vt:lpstr>Office Theme</vt:lpstr>
      <vt:lpstr>UAM GO Nawigacja  Dla każdego</vt:lpstr>
      <vt:lpstr>UAM GO – dla każdego</vt:lpstr>
      <vt:lpstr>UAM GO – od pomysłu do realizacji</vt:lpstr>
      <vt:lpstr> Pobierz na telefon.  Polecam.  Adam M.</vt:lpstr>
      <vt:lpstr>UAM GO – technologia</vt:lpstr>
      <vt:lpstr>UAM GO – CMS oraz Mapy</vt:lpstr>
      <vt:lpstr>UAM GO - panel administratora</vt:lpstr>
      <vt:lpstr>UAM GO - mapy</vt:lpstr>
      <vt:lpstr>Krok 1 - Onbording użytkownika</vt:lpstr>
      <vt:lpstr>Krok 2 - Onbording użytkownika</vt:lpstr>
      <vt:lpstr>Krok 3- Onbording użytkownika</vt:lpstr>
      <vt:lpstr>Krok 4 - Onbording użytkownika</vt:lpstr>
      <vt:lpstr>Krok 5 - Onbording użytkownika</vt:lpstr>
      <vt:lpstr>UAM GO -Trasa</vt:lpstr>
      <vt:lpstr>UAM GO - Obiekty</vt:lpstr>
      <vt:lpstr>UAM GO - Alerty</vt:lpstr>
      <vt:lpstr>UAM GO - Ustawienia</vt:lpstr>
      <vt:lpstr>UAM GO – wybór trasy</vt:lpstr>
      <vt:lpstr>UAM GO – odcinki trasy</vt:lpstr>
      <vt:lpstr>UAM GO – opisy etapów</vt:lpstr>
      <vt:lpstr>UAM GO – różne preferencje</vt:lpstr>
      <vt:lpstr>UAM GO – preferencje tras</vt:lpstr>
      <vt:lpstr>UAM GO – informacje na mapie</vt:lpstr>
      <vt:lpstr>UAM GO – zapisanie trasy</vt:lpstr>
      <vt:lpstr>UAM GO - Alarmy</vt:lpstr>
      <vt:lpstr>UAM GO - Incydenty</vt:lpstr>
      <vt:lpstr>UAM GO - zdjęcia</vt:lpstr>
      <vt:lpstr>UAM GO – opisy pomieszczeń</vt:lpstr>
      <vt:lpstr>UAM GO – opis obiektu</vt:lpstr>
      <vt:lpstr>Harmonogram projektu</vt:lpstr>
      <vt:lpstr>Testy z użytkownikami</vt:lpstr>
      <vt:lpstr>Dziękuję za uwagę 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IX Forum Uczelnianych Pałnomocników ds.Osób Z Niepełnosprawnościami (Prezentacja)</dc:title>
  <cp:lastModifiedBy>Grzegorz Sadowski</cp:lastModifiedBy>
  <cp:revision>22</cp:revision>
  <dcterms:created xsi:type="dcterms:W3CDTF">2006-08-16T00:00:00Z</dcterms:created>
  <dcterms:modified xsi:type="dcterms:W3CDTF">2024-09-24T11:11:42Z</dcterms:modified>
  <dc:identifier>DAGPONJdbzg</dc:identifier>
</cp:coreProperties>
</file>