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4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2ED51E-A632-4A63-8C46-1979FE8D68C0}" type="datetimeFigureOut">
              <a:rPr lang="pl-PL" smtClean="0"/>
              <a:pPr/>
              <a:t>13.09.2024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980F93-05BB-4215-A978-C486ACBAA745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80F93-05BB-4215-A978-C486ACBAA745}" type="slidenum">
              <a:rPr lang="pl-PL" smtClean="0"/>
              <a:pPr/>
              <a:t>7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3AB57-E73D-48E3-853A-8426AC1AAC66}" type="datetimeFigureOut">
              <a:rPr lang="pl-PL" smtClean="0"/>
              <a:pPr/>
              <a:t>13.09.2024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D50C-6373-4913-8FCE-8CAF7433296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3AB57-E73D-48E3-853A-8426AC1AAC66}" type="datetimeFigureOut">
              <a:rPr lang="pl-PL" smtClean="0"/>
              <a:pPr/>
              <a:t>13.09.2024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D50C-6373-4913-8FCE-8CAF7433296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3AB57-E73D-48E3-853A-8426AC1AAC66}" type="datetimeFigureOut">
              <a:rPr lang="pl-PL" smtClean="0"/>
              <a:pPr/>
              <a:t>13.09.2024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D50C-6373-4913-8FCE-8CAF7433296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3AB57-E73D-48E3-853A-8426AC1AAC66}" type="datetimeFigureOut">
              <a:rPr lang="pl-PL" smtClean="0"/>
              <a:pPr/>
              <a:t>13.09.2024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D50C-6373-4913-8FCE-8CAF7433296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3AB57-E73D-48E3-853A-8426AC1AAC66}" type="datetimeFigureOut">
              <a:rPr lang="pl-PL" smtClean="0"/>
              <a:pPr/>
              <a:t>13.09.2024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D50C-6373-4913-8FCE-8CAF7433296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3AB57-E73D-48E3-853A-8426AC1AAC66}" type="datetimeFigureOut">
              <a:rPr lang="pl-PL" smtClean="0"/>
              <a:pPr/>
              <a:t>13.09.2024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D50C-6373-4913-8FCE-8CAF7433296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3AB57-E73D-48E3-853A-8426AC1AAC66}" type="datetimeFigureOut">
              <a:rPr lang="pl-PL" smtClean="0"/>
              <a:pPr/>
              <a:t>13.09.2024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D50C-6373-4913-8FCE-8CAF7433296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3AB57-E73D-48E3-853A-8426AC1AAC66}" type="datetimeFigureOut">
              <a:rPr lang="pl-PL" smtClean="0"/>
              <a:pPr/>
              <a:t>13.09.2024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D50C-6373-4913-8FCE-8CAF7433296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3AB57-E73D-48E3-853A-8426AC1AAC66}" type="datetimeFigureOut">
              <a:rPr lang="pl-PL" smtClean="0"/>
              <a:pPr/>
              <a:t>13.09.2024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D50C-6373-4913-8FCE-8CAF7433296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3AB57-E73D-48E3-853A-8426AC1AAC66}" type="datetimeFigureOut">
              <a:rPr lang="pl-PL" smtClean="0"/>
              <a:pPr/>
              <a:t>13.09.2024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D50C-6373-4913-8FCE-8CAF7433296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3AB57-E73D-48E3-853A-8426AC1AAC66}" type="datetimeFigureOut">
              <a:rPr lang="pl-PL" smtClean="0"/>
              <a:pPr/>
              <a:t>13.09.2024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D50C-6373-4913-8FCE-8CAF7433296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3AB57-E73D-48E3-853A-8426AC1AAC66}" type="datetimeFigureOut">
              <a:rPr lang="pl-PL" smtClean="0"/>
              <a:pPr/>
              <a:t>13.09.2024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0ED50C-6373-4913-8FCE-8CAF7433296F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8280920" cy="2520279"/>
          </a:xfrm>
        </p:spPr>
        <p:txBody>
          <a:bodyPr>
            <a:noAutofit/>
          </a:bodyPr>
          <a:lstStyle/>
          <a:p>
            <a:r>
              <a:rPr lang="pl-PL" sz="36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Wzmacnianie samodzielności </a:t>
            </a:r>
            <a:r>
              <a:rPr lang="pl-PL" sz="3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l-PL" sz="3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pl-PL" sz="3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pl-PL" sz="36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asystent akademicki, </a:t>
            </a:r>
            <a:r>
              <a:rPr lang="pl-PL" sz="3600" b="1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tutoring</a:t>
            </a:r>
            <a:r>
              <a:rPr lang="pl-PL" sz="36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: do jakiego modelu wsparcia powinna dążyć szkoła wyższa? 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899592" y="4509120"/>
            <a:ext cx="7776864" cy="1008112"/>
          </a:xfrm>
        </p:spPr>
        <p:txBody>
          <a:bodyPr>
            <a:normAutofit/>
          </a:bodyPr>
          <a:lstStyle/>
          <a:p>
            <a:r>
              <a:rPr lang="pl-PL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Radosław </a:t>
            </a:r>
            <a:r>
              <a:rPr lang="pl-PL" sz="2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Cichański</a:t>
            </a:r>
            <a:endParaRPr lang="pl-PL" sz="24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pl-PL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Uniwersytet Kazimierza Wielkiego w Bydgoszczy</a:t>
            </a:r>
            <a:endParaRPr lang="pl-PL" sz="24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1043608" y="2852936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latin typeface="Arial" pitchFamily="34" charset="0"/>
                <a:cs typeface="Arial" pitchFamily="34" charset="0"/>
              </a:rPr>
              <a:t>WYBRANE PRZYKŁADY DO DYSKUSJI    </a:t>
            </a:r>
            <a:endParaRPr lang="pl-PL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899592" y="2708920"/>
            <a:ext cx="72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latin typeface="Arial" pitchFamily="34" charset="0"/>
                <a:cs typeface="Arial" pitchFamily="34" charset="0"/>
              </a:rPr>
              <a:t>Alternatywne zajęcia wychowania fizycznego czy zwolnienie z zajęć </a:t>
            </a:r>
            <a:r>
              <a:rPr lang="pl-PL" sz="2800" b="1" dirty="0" err="1" smtClean="0">
                <a:latin typeface="Arial" pitchFamily="34" charset="0"/>
                <a:cs typeface="Arial" pitchFamily="34" charset="0"/>
              </a:rPr>
              <a:t>wf</a:t>
            </a:r>
            <a:r>
              <a:rPr lang="pl-PL" sz="2800" b="1" dirty="0" smtClean="0">
                <a:latin typeface="Arial" pitchFamily="34" charset="0"/>
                <a:cs typeface="Arial" pitchFamily="34" charset="0"/>
              </a:rPr>
              <a:t>?    </a:t>
            </a:r>
            <a:endParaRPr lang="pl-PL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899592" y="2708920"/>
            <a:ext cx="72728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latin typeface="Arial" pitchFamily="34" charset="0"/>
                <a:cs typeface="Arial" pitchFamily="34" charset="0"/>
              </a:rPr>
              <a:t>Zajęcia z orientacji przestrzennej dla osób niewidomych czy zapewnienie transportu uczelnianego na zajęcia?</a:t>
            </a:r>
            <a:endParaRPr lang="pl-PL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899592" y="2708920"/>
            <a:ext cx="72728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latin typeface="Arial" pitchFamily="34" charset="0"/>
                <a:cs typeface="Arial" pitchFamily="34" charset="0"/>
              </a:rPr>
              <a:t>Zgoda na nagrywanie zajęć dyktafonem czy asystent dydaktyczny przygotowujący notatki dla studenta?</a:t>
            </a:r>
            <a:endParaRPr lang="pl-PL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899592" y="2708920"/>
            <a:ext cx="72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latin typeface="Arial" pitchFamily="34" charset="0"/>
                <a:cs typeface="Arial" pitchFamily="34" charset="0"/>
              </a:rPr>
              <a:t>Praktyki w dostępnym zakładzie pracy czy praca u rodziców?</a:t>
            </a:r>
            <a:endParaRPr lang="pl-PL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899592" y="2708920"/>
            <a:ext cx="72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latin typeface="Arial" pitchFamily="34" charset="0"/>
                <a:cs typeface="Arial" pitchFamily="34" charset="0"/>
              </a:rPr>
              <a:t>Samodzielnie wypełniany dzienniczek zajęć czy </a:t>
            </a:r>
            <a:r>
              <a:rPr lang="pl-PL" sz="2800" b="1" dirty="0" err="1" smtClean="0">
                <a:latin typeface="Arial" pitchFamily="34" charset="0"/>
                <a:cs typeface="Arial" pitchFamily="34" charset="0"/>
              </a:rPr>
              <a:t>tutoring</a:t>
            </a:r>
            <a:r>
              <a:rPr lang="pl-PL" sz="2800" b="1" dirty="0" smtClean="0">
                <a:latin typeface="Arial" pitchFamily="34" charset="0"/>
                <a:cs typeface="Arial" pitchFamily="34" charset="0"/>
              </a:rPr>
              <a:t>?</a:t>
            </a:r>
            <a:endParaRPr lang="pl-PL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467544" y="2708920"/>
            <a:ext cx="84249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Można dać rybę </a:t>
            </a:r>
          </a:p>
          <a:p>
            <a:pPr algn="ctr"/>
            <a:r>
              <a:rPr lang="pl-PL" sz="4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lub dać wędkę żeby złowić rybę</a:t>
            </a:r>
            <a:endParaRPr lang="pl-PL" sz="40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0" y="2276872"/>
            <a:ext cx="89644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Można podać usmażoną rybę na talerzu</a:t>
            </a:r>
          </a:p>
          <a:p>
            <a:pPr algn="ctr"/>
            <a:r>
              <a:rPr lang="pl-PL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lub podarować wędkę, harpun, sieć rybacką oraz wskazać akwen gdzie te ryby pływają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179512" y="1844824"/>
            <a:ext cx="89644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b="1" dirty="0" smtClean="0">
                <a:latin typeface="Arial" pitchFamily="34" charset="0"/>
                <a:cs typeface="Arial" pitchFamily="34" charset="0"/>
              </a:rPr>
              <a:t>Dziękuję za uwagę </a:t>
            </a:r>
            <a:br>
              <a:rPr lang="pl-PL" sz="3600" b="1" dirty="0" smtClean="0">
                <a:latin typeface="Arial" pitchFamily="34" charset="0"/>
                <a:cs typeface="Arial" pitchFamily="34" charset="0"/>
              </a:rPr>
            </a:br>
            <a:r>
              <a:rPr lang="pl-PL" sz="3600" b="1" dirty="0" smtClean="0">
                <a:latin typeface="Arial" pitchFamily="34" charset="0"/>
                <a:cs typeface="Arial" pitchFamily="34" charset="0"/>
              </a:rPr>
              <a:t>i zapraszam do kontaktu</a:t>
            </a:r>
          </a:p>
          <a:p>
            <a:pPr algn="ctr"/>
            <a:endParaRPr lang="pl-PL" sz="36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l-PL" sz="3600" b="1" dirty="0">
                <a:latin typeface="Arial" pitchFamily="34" charset="0"/>
                <a:cs typeface="Arial" pitchFamily="34" charset="0"/>
              </a:rPr>
              <a:t>t</a:t>
            </a:r>
            <a:r>
              <a:rPr lang="pl-PL" sz="3600" b="1" dirty="0" smtClean="0">
                <a:latin typeface="Arial" pitchFamily="34" charset="0"/>
                <a:cs typeface="Arial" pitchFamily="34" charset="0"/>
              </a:rPr>
              <a:t>el.: 52 346 11 75</a:t>
            </a:r>
          </a:p>
          <a:p>
            <a:pPr algn="ctr"/>
            <a:r>
              <a:rPr lang="pl-PL" sz="3600" b="1" dirty="0" err="1" smtClean="0">
                <a:latin typeface="Arial" pitchFamily="34" charset="0"/>
                <a:cs typeface="Arial" pitchFamily="34" charset="0"/>
              </a:rPr>
              <a:t>r.cichanski@ukw.edu.pl</a:t>
            </a:r>
            <a:endParaRPr lang="pl-PL" sz="36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27584" y="2276872"/>
            <a:ext cx="7920880" cy="1944216"/>
          </a:xfrm>
        </p:spPr>
        <p:txBody>
          <a:bodyPr/>
          <a:lstStyle/>
          <a:p>
            <a:pPr algn="ctr">
              <a:buNone/>
            </a:pPr>
            <a:endParaRPr lang="pl-PL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pl-PL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Dlaczego studiujemy?</a:t>
            </a:r>
            <a:endParaRPr lang="pl-PL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27584" y="836712"/>
            <a:ext cx="7920880" cy="5256584"/>
          </a:xfrm>
        </p:spPr>
        <p:txBody>
          <a:bodyPr>
            <a:normAutofit fontScale="85000" lnSpcReduction="20000"/>
          </a:bodyPr>
          <a:lstStyle/>
          <a:p>
            <a:r>
              <a:rPr lang="pl-PL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Chcemy się wyrwać spod opieki rodziców</a:t>
            </a:r>
          </a:p>
          <a:p>
            <a:r>
              <a:rPr lang="pl-PL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Poznać dorosłe życie</a:t>
            </a:r>
          </a:p>
          <a:p>
            <a:r>
              <a:rPr lang="pl-PL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Chcemy zamieszkać w większym mieście</a:t>
            </a:r>
          </a:p>
          <a:p>
            <a:r>
              <a:rPr lang="pl-PL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Poznać nowe osoby </a:t>
            </a:r>
          </a:p>
          <a:p>
            <a:r>
              <a:rPr lang="pl-PL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Rozwinąć swoje zainteresowania </a:t>
            </a:r>
          </a:p>
          <a:p>
            <a:r>
              <a:rPr lang="pl-PL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Imprezować w klubach studenckich  </a:t>
            </a:r>
          </a:p>
          <a:p>
            <a:r>
              <a:rPr lang="pl-PL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Znaleźć dziewczynę lub chłopaka (może też męża lub żonę)</a:t>
            </a:r>
          </a:p>
          <a:p>
            <a:r>
              <a:rPr lang="pl-PL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Otrzymać alimenty od rodziców </a:t>
            </a:r>
          </a:p>
          <a:p>
            <a:r>
              <a:rPr lang="pl-PL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Otrzymywać stypendia  </a:t>
            </a:r>
          </a:p>
          <a:p>
            <a:r>
              <a:rPr lang="pl-PL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Poznać sławnych </a:t>
            </a:r>
            <a:r>
              <a:rPr lang="pl-PL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naukowców/dydaktyków</a:t>
            </a:r>
          </a:p>
          <a:p>
            <a:r>
              <a:rPr lang="pl-PL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Bo rodzicie mi kazali </a:t>
            </a:r>
            <a:endParaRPr lang="pl-PL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pl-PL" dirty="0" smtClean="0">
              <a:latin typeface="Arial" pitchFamily="34" charset="0"/>
              <a:cs typeface="Arial" pitchFamily="34" charset="0"/>
            </a:endParaRPr>
          </a:p>
          <a:p>
            <a:endParaRPr lang="pl-PL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949680" cy="1143000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  <p:sp>
        <p:nvSpPr>
          <p:cNvPr id="4" name="pole tekstowe 3"/>
          <p:cNvSpPr txBox="1"/>
          <p:nvPr/>
        </p:nvSpPr>
        <p:spPr>
          <a:xfrm>
            <a:off x="827584" y="1268760"/>
            <a:ext cx="727280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Studiujemy po to żeby w przyszłości mieć  dobrą pracę. Podobnie jak uczeń szkoły zawodowej uczy się konkretnego zawodu. To pokazuje nam, że edukacja powinna prowadzić do bezpośredniej aktywizacji zawodowej młodych osób. W związku z tym studia stają się pierwszym krokiem do samodzielności. </a:t>
            </a:r>
            <a:endParaRPr lang="pl-PL" sz="2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755576" y="2492896"/>
            <a:ext cx="77048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Maturzyści z </a:t>
            </a:r>
            <a:r>
              <a:rPr lang="pl-PL" sz="28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niepełnosprawnościami</a:t>
            </a:r>
            <a:r>
              <a:rPr lang="pl-PL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doznają na ogół dwóch wyzwań rozpoczynając naukę </a:t>
            </a:r>
            <a:br>
              <a:rPr lang="pl-PL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pl-PL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w szkole wyższej</a:t>
            </a:r>
            <a:r>
              <a:rPr lang="pl-PL" sz="2800" dirty="0" smtClean="0">
                <a:latin typeface="Arial" pitchFamily="34" charset="0"/>
                <a:cs typeface="Arial" pitchFamily="34" charset="0"/>
              </a:rPr>
              <a:t>. </a:t>
            </a:r>
            <a:endParaRPr lang="pl-PL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971600" y="2348880"/>
            <a:ext cx="75608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Pierwsze wyzwanie dotyczy wszystkich studentów pierwszego roku, którzy muszą się </a:t>
            </a:r>
            <a:br>
              <a:rPr lang="pl-PL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pl-PL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w październiku przestawić z systemu kształcenia szkoły średniej na system nauki </a:t>
            </a:r>
            <a:br>
              <a:rPr lang="pl-PL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pl-PL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w szkole wyższej.</a:t>
            </a:r>
            <a:r>
              <a:rPr lang="pl-PL" sz="2800" dirty="0" smtClean="0">
                <a:latin typeface="Arial" pitchFamily="34" charset="0"/>
                <a:cs typeface="Arial" pitchFamily="34" charset="0"/>
              </a:rPr>
              <a:t> </a:t>
            </a:r>
            <a:endParaRPr lang="pl-PL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899592" y="2132856"/>
            <a:ext cx="75608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Drugie wyzwanie dotyczy absolwentów szkół specjalnych/integracyjnych lub maturzystów po indywidualnym nauczaniu, gdzie studenci </a:t>
            </a:r>
            <a:br>
              <a:rPr lang="pl-PL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pl-PL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z </a:t>
            </a:r>
            <a:r>
              <a:rPr lang="pl-PL" sz="28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niepełnosprawnościami</a:t>
            </a:r>
            <a:r>
              <a:rPr lang="pl-PL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muszą się przestawić na kształcenie typowe dla szkoły masowej.</a:t>
            </a:r>
            <a:endParaRPr lang="pl-PL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467544" y="2708920"/>
            <a:ext cx="828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Czy szkoła wyższa powinna w pełni zabezpieczać potrzeby studentów z </a:t>
            </a:r>
            <a:r>
              <a:rPr lang="pl-PL" sz="28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niepełnosprawnościami</a:t>
            </a:r>
            <a:r>
              <a:rPr lang="pl-PL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?   </a:t>
            </a:r>
            <a:endParaRPr lang="pl-PL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107504" y="2852936"/>
            <a:ext cx="90364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 może szkoły wyższe powinny dążyć do wzmacniania samodzielności studentów z </a:t>
            </a:r>
            <a:r>
              <a:rPr lang="pl-PL" sz="28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niepełnosprawnościami</a:t>
            </a:r>
            <a:r>
              <a:rPr lang="pl-PL" sz="28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?</a:t>
            </a:r>
            <a:r>
              <a:rPr lang="pl-PL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</a:t>
            </a:r>
            <a:endParaRPr lang="pl-PL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259</Words>
  <Application>Microsoft Office PowerPoint</Application>
  <PresentationFormat>Pokaz na ekranie (4:3)</PresentationFormat>
  <Paragraphs>40</Paragraphs>
  <Slides>18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18</vt:i4>
      </vt:variant>
    </vt:vector>
  </HeadingPairs>
  <TitlesOfParts>
    <vt:vector size="19" baseType="lpstr">
      <vt:lpstr>Motyw pakietu Office</vt:lpstr>
      <vt:lpstr>Wzmacnianie samodzielności  a asystent akademicki, tutoring: do jakiego modelu wsparcia powinna dążyć szkoła wyższa? </vt:lpstr>
      <vt:lpstr> </vt:lpstr>
      <vt:lpstr> </vt:lpstr>
      <vt:lpstr> 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Slajd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Wzmacnianie samodzielności  a asystent akademicki, tutoring: do jakiego modelu wsparcia powinna dążyć szkoła wyższa? </dc:title>
  <dc:creator>Radosław Cichański</dc:creator>
  <cp:lastModifiedBy>Radosław Cichański</cp:lastModifiedBy>
  <cp:revision>18</cp:revision>
  <dcterms:created xsi:type="dcterms:W3CDTF">2024-09-13T15:09:08Z</dcterms:created>
  <dcterms:modified xsi:type="dcterms:W3CDTF">2024-09-13T16:59:34Z</dcterms:modified>
</cp:coreProperties>
</file>