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84" r:id="rId2"/>
    <p:sldId id="285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277" r:id="rId21"/>
    <p:sldId id="278" r:id="rId22"/>
    <p:sldId id="279" r:id="rId23"/>
    <p:sldId id="280" r:id="rId24"/>
    <p:sldId id="281" r:id="rId25"/>
    <p:sldId id="302" r:id="rId2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648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3842" autoAdjust="0"/>
  </p:normalViewPr>
  <p:slideViewPr>
    <p:cSldViewPr>
      <p:cViewPr varScale="1">
        <p:scale>
          <a:sx n="122" d="100"/>
          <a:sy n="122" d="100"/>
        </p:scale>
        <p:origin x="132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140968"/>
            <a:ext cx="7772400" cy="1872208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3568" y="5085184"/>
            <a:ext cx="7776864" cy="576064"/>
          </a:xfrm>
        </p:spPr>
        <p:txBody>
          <a:bodyPr anchor="ctr"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6588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ńc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9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22D6930-E04F-4542-B1A1-C2F6A08C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B375C-E64D-944A-BCA9-D44C2BA40ED2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71285D-A733-E449-9F9F-BDA06A3A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F0ECB13-B3B2-F149-8DE7-5F76C7A4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0FAD9-A8C9-024F-ACCE-43CFC3DF8B7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2969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7E4AD7-5A2D-FD4A-8223-667AC33C8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0A2BE-5B87-F846-B2A0-7F9071BFD471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148602F-D419-244A-9439-FC205C27C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DDA872-70A4-EE42-96DC-900383E8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EEA31-9D7C-6C44-8DC5-9D4BBDC7A74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0809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A07909BC-015E-A448-8A95-886563789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7137F-A792-2946-B576-0212126D27C0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B053DE96-9AED-B440-82FF-55C54B25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720B52D4-79C1-F546-8CEA-B84F96E4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791B7-0294-FF4D-B850-42D4D63F08C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09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>
            <a:extLst>
              <a:ext uri="{FF2B5EF4-FFF2-40B4-BE49-F238E27FC236}">
                <a16:creationId xmlns:a16="http://schemas.microsoft.com/office/drawing/2014/main" id="{13D9C185-5390-894B-9CC2-1CFEBC3DA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1B40A-B44B-C143-940C-9A40F0D6985B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40826FFB-AE75-DF42-AFE0-8F53DAE5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298BD731-3BE8-D24B-B1A6-E3A4D4CE9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27E8E-0534-C24B-BBD4-5F2326757F9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556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669BADE5-70F6-EC46-AEDA-FCA49C11B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70C3C-E192-5042-8862-9105E2CE4BC5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2ED7906C-DE0D-4E47-A551-2B84EAE93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F631A7C3-394B-9E4B-A17B-8E2C439E1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08846-171B-AC4E-81A7-43C5715E30A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1045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293096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186209"/>
            <a:ext cx="5486400" cy="410688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008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AF3ECB4B-5DFE-1A46-BA63-CB6A00F0B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B616E-F53B-D745-918A-03CBE26D5007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ABD6FCAB-0E37-E949-91B0-949716AF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1777DBDA-409F-C74B-90A3-B09A019FA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EDD7E-4F16-344D-B989-B3FD4294FBC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4678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A2585F2-BB77-E84F-9959-F710238FB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378FE-7FB7-BF41-8390-D59F81653720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2998D0-0F59-AE49-B68B-CE778FE4F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C1B295-5FE1-DA4D-9039-8A3D33C4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C99BB-CFE6-FB4F-BC11-B9366F90793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3010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0626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530625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699E3FE-962C-8C47-A78A-4A0A8260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2ACFC-FFC8-874E-B0DD-42063C58CF6A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5620DD9-B782-3E40-9732-6BFCF21AB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FCFB36-01A8-BE4F-A25E-1F42004D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CFEFA-D9A3-5D42-BB7F-E3BDB47D9AF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8374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>
            <a:extLst>
              <a:ext uri="{FF2B5EF4-FFF2-40B4-BE49-F238E27FC236}">
                <a16:creationId xmlns:a16="http://schemas.microsoft.com/office/drawing/2014/main" id="{96244E68-DAEF-1E4B-A748-FEC7F46D8F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Tytuł slajdu</a:t>
            </a:r>
          </a:p>
        </p:txBody>
      </p:sp>
      <p:sp>
        <p:nvSpPr>
          <p:cNvPr id="1027" name="Symbol zastępczy tekstu 2">
            <a:extLst>
              <a:ext uri="{FF2B5EF4-FFF2-40B4-BE49-F238E27FC236}">
                <a16:creationId xmlns:a16="http://schemas.microsoft.com/office/drawing/2014/main" id="{A14863E8-AB43-B140-858C-5C96FB1547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C1B61C1-7432-E44B-9611-1233DC5FB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40425" y="5949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8EA29200-960E-1349-8539-C57310FC32D9}" type="datetimeFigureOut">
              <a:rPr lang="pl-PL"/>
              <a:pPr>
                <a:defRPr/>
              </a:pPr>
              <a:t>11.09.2024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2AC1A1-0E2B-2043-AE0F-FEA7719D5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313" y="5949950"/>
            <a:ext cx="5399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1162EC9-9980-0F4E-A12E-E8233491F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1013" y="5949950"/>
            <a:ext cx="6207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E14545C-A079-BC4A-AC4F-76916CD86A95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1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6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200" kern="1200">
          <a:solidFill>
            <a:srgbClr val="002060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29E3C9-0556-E5EF-889B-FCBD1400C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sz="1400" dirty="0">
                <a:solidFill>
                  <a:schemeClr val="tx1"/>
                </a:solidFill>
              </a:rPr>
              <a:t>Dr m. </a:t>
            </a:r>
            <a:r>
              <a:rPr lang="pl-PL" sz="1400" dirty="0" err="1">
                <a:solidFill>
                  <a:schemeClr val="tx1"/>
                </a:solidFill>
              </a:rPr>
              <a:t>gorczyńska</a:t>
            </a:r>
            <a:r>
              <a:rPr lang="pl-PL" sz="1400" dirty="0">
                <a:solidFill>
                  <a:schemeClr val="tx1"/>
                </a:solidFill>
              </a:rPr>
              <a:t>, prof. </a:t>
            </a:r>
            <a:r>
              <a:rPr lang="pl-PL" sz="1400" dirty="0" err="1">
                <a:solidFill>
                  <a:schemeClr val="tx1"/>
                </a:solidFill>
              </a:rPr>
              <a:t>ue</a:t>
            </a:r>
            <a:br>
              <a:rPr lang="pl-PL" sz="1400" dirty="0">
                <a:solidFill>
                  <a:schemeClr val="tx1"/>
                </a:solidFill>
              </a:rPr>
            </a:br>
            <a:r>
              <a:rPr lang="pl-PL" sz="1400" dirty="0">
                <a:solidFill>
                  <a:schemeClr val="tx1"/>
                </a:solidFill>
              </a:rPr>
              <a:t>uniwersytet ekonomiczny w Katowicach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C914FA6-97D9-1FB0-50F7-355455164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520" y="1628801"/>
            <a:ext cx="8892480" cy="1440159"/>
          </a:xfrm>
        </p:spPr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Analiza grup odbiorców wsparcia świadczonego przez uczelniane biura ds. Osób z niepełnosprawnościami. Podsumowanie badań zrealizowanych w ramach działań Komisji ds. Wyrównywania Szans Edukacyjnych przy KRASP.</a:t>
            </a:r>
          </a:p>
        </p:txBody>
      </p:sp>
    </p:spTree>
    <p:extLst>
      <p:ext uri="{BB962C8B-B14F-4D97-AF65-F5344CB8AC3E}">
        <p14:creationId xmlns:p14="http://schemas.microsoft.com/office/powerpoint/2010/main" val="3536523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7D0287-2653-DC01-D76D-92740DD6A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pracowników otrzymujących wsparcie na uczelniach publicznych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CFBAB5EA-528E-1045-B267-5BAADC669CD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1417638"/>
            <a:ext cx="5571128" cy="3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1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59EA736-38F9-5BA9-0239-1A8A58633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pracowników otrzymujących wsparcie na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432666D-40E7-2F55-44D0-75BEED7469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1417638"/>
            <a:ext cx="5568628" cy="3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532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474C8E-5FFE-37E9-3BBA-1E377153E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Oferowane formy wsparcia pracownikom w uczelniach publicznych 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31D55D7-779F-1E18-96A9-42BB98A32F0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2123992"/>
            <a:ext cx="5566128" cy="263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36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2052050-3401-6D2B-5A13-0853CE341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Oferowane formy wsparcia pracownikom w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FB4B505-485C-AEF1-C353-9BD6849F46F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4180" y="2348880"/>
            <a:ext cx="5566128" cy="211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59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D4DC02-9446-07E8-061B-250472679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Podejmowane działania z zakresu koordynacji zapewnienia dostępności w uczelniach publicznych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96C06E4C-DDEB-55B6-0C53-B8461CDDAE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4180" y="2078492"/>
            <a:ext cx="5566128" cy="262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29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87C76F-A0C9-BE83-7305-C5FE74180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Podejmowane działania z zakresu koordynacji zapewnienia dostępności w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169C4F8-21FD-4424-B9D8-8553868586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1988840"/>
            <a:ext cx="5566128" cy="29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8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0963E3-3E89-A11B-A53E-297117B3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Formy wsparcia studentów, doktorantów i słuchaczy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 uczelniach publicznych 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87A7F4F-E564-F6F3-889E-54A9618D8B1E}"/>
              </a:ext>
            </a:extLst>
          </p:cNvPr>
          <p:cNvPicPr/>
          <p:nvPr/>
        </p:nvPicPr>
        <p:blipFill rotWithShape="1">
          <a:blip r:embed="rId2"/>
          <a:srcRect t="1521" b="2671"/>
          <a:stretch/>
        </p:blipFill>
        <p:spPr>
          <a:xfrm>
            <a:off x="1691680" y="1417638"/>
            <a:ext cx="5472608" cy="43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22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B1F7B0-360C-0785-510F-F279AC589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Formy wsparcia studentów, doktorantów i słuchaczy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1CF0626-0B0F-CE21-E87E-B5AAC112BE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1417638"/>
            <a:ext cx="5544616" cy="43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037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71D268-6980-BDF7-31E4-BBE4E6D67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Źródła finansowania podejmowanych działań w uczelniach publicznych 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9AEF9A5E-CCC9-D747-012F-05FB627D3F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4180" y="2276873"/>
            <a:ext cx="5566128" cy="226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26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7EF5F9-B481-ED4D-4473-CF24C983F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Źródła finansowania podejmowanych działań w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C4EE339E-325B-E15B-8185-DA0DD7092A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2276872"/>
            <a:ext cx="5566128" cy="226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43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43D162-2BC0-033B-1D1B-F0FAB55B5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400" b="1" dirty="0" bmk="_Toc160548151">
                <a:solidFill>
                  <a:srgbClr val="516485"/>
                </a:solidFill>
                <a:cs typeface="Tahoma" panose="020B0604030504040204" pitchFamily="34" charset="0"/>
              </a:rPr>
              <a:t>Rodzaje uczelni objętych badaniem (N=55)</a:t>
            </a:r>
            <a:endParaRPr lang="pl-PL" sz="2400" dirty="0"/>
          </a:p>
        </p:txBody>
      </p:sp>
      <p:pic>
        <p:nvPicPr>
          <p:cNvPr id="3" name="Obraz 1">
            <a:extLst>
              <a:ext uri="{FF2B5EF4-FFF2-40B4-BE49-F238E27FC236}">
                <a16:creationId xmlns:a16="http://schemas.microsoft.com/office/drawing/2014/main" id="{6FFC588B-6BCD-FD5B-848B-3558B14CE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436" y="1772816"/>
            <a:ext cx="5581128" cy="39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871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8988D3-1B5E-B708-25AC-56EAE92D8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/>
              <a:t>Wyzwania dla wsparcia edukacyjnego i zapewnienia dostępności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5811BE-2B11-8834-17F5-0DB10B110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Finansowe</a:t>
            </a:r>
          </a:p>
          <a:p>
            <a:r>
              <a:rPr lang="pl-PL" dirty="0"/>
              <a:t>Architektoniczne</a:t>
            </a:r>
          </a:p>
          <a:p>
            <a:r>
              <a:rPr lang="pl-PL" dirty="0"/>
              <a:t>Komunikacyjna – informacyjne</a:t>
            </a:r>
          </a:p>
          <a:p>
            <a:r>
              <a:rPr lang="pl-PL" dirty="0"/>
              <a:t>Cyfrowe</a:t>
            </a:r>
          </a:p>
          <a:p>
            <a:r>
              <a:rPr lang="pl-PL" dirty="0"/>
              <a:t>Psychologiczne</a:t>
            </a:r>
          </a:p>
          <a:p>
            <a:r>
              <a:rPr lang="pl-PL" dirty="0"/>
              <a:t>Świadomościowe</a:t>
            </a:r>
          </a:p>
          <a:p>
            <a:r>
              <a:rPr lang="pl-PL" dirty="0"/>
              <a:t>Pozostałe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96285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114B7F-B854-7845-D651-9AC2328FF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Wstępne wnioski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0FFC64-5C12-3628-4E2D-D41F70C57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UDZIELANIE WSPARCIA OSOBOM BEZ ORZECZONEJ NIEPEŁNOSPRAWNOŚCI PONAD DWUKROTNIE PRZEWYŻSZAŁO WSPARCIE UDZIELANE OSOBOM POSIADAJĄCYM ORZECZENIE O NIEPEŁNOSPRAWNOŚCI W UCZELNIACH PUBLICZNYCH Z ODWROTNĄ TENDENCJA DLA UCZELNI NIEPUBLICZNYCH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18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KONIECZNOŚĆ UWZGLĘDNIENIA WSPARCIA OSÓB BEZ ORZECZONEJ NIEPEŁNOSPRAWNOŚCI W FINANSOWANIU SYSTEMOWYM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4354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686676-41E3-E240-D09F-F4765B2F2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Wstępne wnioski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08AB669-8DB1-BE3C-E2F3-BE0BA4887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PRZEPROWADZONE BADANIE WYKAZAŁO SZEROKI WACHLARZ STOSOWANYCH PRAKTYK, CO DO FORM WSPARCIA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  <a:p>
            <a:pPr marL="0" indent="0">
              <a:buNone/>
            </a:pPr>
            <a:r>
              <a:rPr lang="pl-PL" sz="18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KONIECZNOŚĆ POSZERZENIA KATALOGU MOŻLIWYCH FORM WSPARCIA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1313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6993A7-7258-EB37-D741-FD095531E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Wstępne wnioski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BB23DD4-D847-2C25-2EB2-4FEC8D533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STATYSTYKI DOTYCZĄCE STUDENTÓW BĘDĄCYCH OSOBAMI ZE SZCZEGÓLNYMI POTRZEBAMI W PORÓWNANIU ZE SŁUCHACZAMI STUDIÓW PODYPLOMOWYCH CZY TEŻ PRACOWNIKAMI WSKAZUJĄ, IŻ WSPARCIE TYCH GRUP MA CHARAKTER MARGINALNY.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18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KONIECZNOŚĆ UWZGLĘDNIANIA SŁUCHACZY STUDIÓW PODYPLOMOWYCH ORAZ PRACOWNIKÓW WE WSZELKICH DZIAŁANIACH WSPIERAJĄCYCH OSOBY ZE SZCZEGÓLNYMI POTRZEBAMI WŁĄCZNIE Z UTWORZENIEM KATALOGU FORM ICH WSPARCIA (NIE OGRANICZAJĄC SIĘ TYLKO DO JUŻ ISTNIEJĄCYCH ZGODNIE Z OBOWIĄZUJĄCYM PRAWEM)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95565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2A6F54-26E6-188F-F83B-61CFBF105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Wstępne wnioski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0E985D6-AF34-297D-FB9A-623EA770C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ANALIZA WYZWAŃ WSKAZYWANYCH PRZEZ ANKIETOWANYCH JASNO WSKAZUJE NA POTRZEBĘ KONTYNUOWANIA PODEJMOWANYCH DZIAŁAŃ ZWIĘKSZAJĄCYCH DOSTĘPNOŚĆ W OBSZARZE ARCHITEKTONICZNYM, KOMUNIKACYJNO-INFORMACYJNYM, CYFROWYM JAK I W POZOSTAŁYCH OBSZARACH WSPIERAJĄCYCH DOSTĘPNOŚĆ EDUKACYJNĄ.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  <a:p>
            <a:pPr marL="0" indent="0">
              <a:buNone/>
            </a:pPr>
            <a:r>
              <a:rPr lang="pl-PL" sz="18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KONIECZNOŚĆ ZWIĘKSZENIA ŚRODKÓW FINANSOWYCH W UJĘCIU SYSTEMOWYM W CELU KONTYNUACJI DZIAŁAŃ ZE ZWRÓCENIEM SZCZEGÓLNEJ UWAGI NA MOŻLIWOŚĆ UTRACENIA JUŻ OSIĄGNIĘTYCH REZULTATÓW W OBSZARZE DOSTĘPNOŚCI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63550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308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4F205-2DA2-F22A-F558-8BD304CF0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D60EFB9F-626D-060A-4923-A7367493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000" b="1" dirty="0">
                <a:solidFill>
                  <a:srgbClr val="516485"/>
                </a:solidFill>
              </a:rPr>
              <a:t>Odsetek wskazań dotyczący prowadzonych statystyk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13F3F4A8-A314-5791-9ABA-6C2C2BC8678B}"/>
              </a:ext>
            </a:extLst>
          </p:cNvPr>
          <p:cNvGraphicFramePr>
            <a:graphicFrameLocks noGrp="1"/>
          </p:cNvGraphicFramePr>
          <p:nvPr/>
        </p:nvGraphicFramePr>
        <p:xfrm>
          <a:off x="1727684" y="1700810"/>
          <a:ext cx="5580620" cy="3463667"/>
        </p:xfrm>
        <a:graphic>
          <a:graphicData uri="http://schemas.openxmlformats.org/drawingml/2006/table">
            <a:tbl>
              <a:tblPr/>
              <a:tblGrid>
                <a:gridCol w="3678454">
                  <a:extLst>
                    <a:ext uri="{9D8B030D-6E8A-4147-A177-3AD203B41FA5}">
                      <a16:colId xmlns:a16="http://schemas.microsoft.com/office/drawing/2014/main" val="4246029908"/>
                    </a:ext>
                  </a:extLst>
                </a:gridCol>
                <a:gridCol w="951083">
                  <a:extLst>
                    <a:ext uri="{9D8B030D-6E8A-4147-A177-3AD203B41FA5}">
                      <a16:colId xmlns:a16="http://schemas.microsoft.com/office/drawing/2014/main" val="2488596557"/>
                    </a:ext>
                  </a:extLst>
                </a:gridCol>
                <a:gridCol w="951083">
                  <a:extLst>
                    <a:ext uri="{9D8B030D-6E8A-4147-A177-3AD203B41FA5}">
                      <a16:colId xmlns:a16="http://schemas.microsoft.com/office/drawing/2014/main" val="315025066"/>
                    </a:ext>
                  </a:extLst>
                </a:gridCol>
              </a:tblGrid>
              <a:tr h="442643">
                <a:tc>
                  <a:txBody>
                    <a:bodyPr/>
                    <a:lstStyle/>
                    <a:p>
                      <a:pPr algn="ctr" fontAlgn="ctr"/>
                      <a:endParaRPr lang="pl-PL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Uczelnie publiczne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Uczelnie niepubliczne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296860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Studenci z orzeczoną niepełnosprawnością otrzymujący wsparcie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683723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Studenci bez orzeczonej niepełnosprawności otrzymujący wsparcie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663505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Doktoranci z orzeczoną niepełnosprawnością otrzymujący wsparcie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114844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Doktoranci bez orzeczonej niepełnosprawności otrzymujący wsparcie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231589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Słuchacze studiów podyplomowych z orzeczoną niepełnosprawnością otrzymujący wsparcie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691765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Słuchacze studiów podyplomowych bez orzeczonej niepełnosprawności otrzymujący wsparcie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302743"/>
                  </a:ext>
                </a:extLst>
              </a:tr>
              <a:tr h="3098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Pracownicy bez orzeczonej niepełnosprawności otrzymujący wsparcie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361188"/>
                  </a:ext>
                </a:extLst>
              </a:tr>
              <a:tr h="22132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Podejmowane działania z zakresu koordynacji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995498"/>
                  </a:ext>
                </a:extLst>
              </a:tr>
              <a:tr h="63076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Formy wsparcia związanych z zapewnieniem dostępności dla procesu kształcenia i prowadzenia badań naukowych dla studentów, doktorantów oraz słuchaczy studiów podyplomowych z niepełnosprawnościami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0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68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71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6EA952-9260-60C1-1A47-D876EF65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rgbClr val="516485"/>
                </a:solidFill>
              </a:rPr>
              <a:t>Typy uczelni objętych badaniem (N=55)</a:t>
            </a:r>
            <a:endParaRPr lang="pl-PL" sz="24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53BECB71-BBE9-0680-C414-76A30E203E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19672" y="1772816"/>
            <a:ext cx="5578628" cy="398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88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114B0BE-5766-B97F-D3D2-AD9423A58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studentów otrzymujących wsparcie na uczelniach publicznych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9B193123-0980-6EB6-8E1D-9E5E212BDB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1417638"/>
            <a:ext cx="5578628" cy="3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48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F8A5C7-7B3C-CACA-93C8-B5EB2A39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studentów otrzymujących wsparcie na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6CB4F27-07DD-8355-DAE9-885FEAB3EA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83936" y="1700808"/>
            <a:ext cx="5576128" cy="3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732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497B87-E294-0C9E-6654-91095E1AD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doktorantów otrzymujących wsparcie na uczelniach publicznych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0E09AD3-B2BA-F63F-F04C-1096861A7D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35696" y="1772816"/>
            <a:ext cx="5573628" cy="39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17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B05A47-249B-EFEB-D255-E77529200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doktorantów otrzymujących wsparcie na uczelniach publicznych </a:t>
            </a:r>
            <a:br>
              <a:rPr lang="pl-PL" sz="2000" b="1" dirty="0">
                <a:solidFill>
                  <a:srgbClr val="516485"/>
                </a:solidFill>
              </a:rPr>
            </a:br>
            <a:r>
              <a:rPr lang="pl-PL" sz="2000" b="1" dirty="0">
                <a:solidFill>
                  <a:srgbClr val="516485"/>
                </a:solidFill>
              </a:rPr>
              <a:t>wg liczby wskazań (N=44)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87445D7-C473-8A1B-6AB1-F1946F0F4F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87869" y="1910697"/>
            <a:ext cx="5571128" cy="295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44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01EBE6-5383-BD97-C426-3D115DA66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000" b="1" dirty="0">
                <a:solidFill>
                  <a:srgbClr val="516485"/>
                </a:solidFill>
              </a:rPr>
              <a:t>Rodzaje niepełnosprawności wśród słuchaczy studiów podyplomowych otrzymujących wsparcie na uczelniach niepublicznych wg liczby wskazań (N=11)</a:t>
            </a:r>
            <a:endParaRPr lang="pl-PL" sz="2000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8B5BCCFB-AFB1-E39E-A4BB-DEA43B8C0B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2708920"/>
            <a:ext cx="5571128" cy="128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5431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5C33818E-2D0A-B54F-B186-6AAAEA7F09DA}" vid="{02D83973-2ABF-814C-BBD1-97C4165075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Wzór_prezentacji_na_potrzeby_wykładów_i_egzaminów</Template>
  <TotalTime>176</TotalTime>
  <Words>632</Words>
  <Application>Microsoft Office PowerPoint</Application>
  <PresentationFormat>Pokaz na ekranie (4:3)</PresentationFormat>
  <Paragraphs>73</Paragraphs>
  <Slides>25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1" baseType="lpstr">
      <vt:lpstr>Arial</vt:lpstr>
      <vt:lpstr>Calibri</vt:lpstr>
      <vt:lpstr>Tahoma</vt:lpstr>
      <vt:lpstr>Verdana</vt:lpstr>
      <vt:lpstr>Wingdings</vt:lpstr>
      <vt:lpstr>Motyw pakietu Office</vt:lpstr>
      <vt:lpstr>Dr m. gorczyńska, prof. ue uniwersytet ekonomiczny w Katowicach</vt:lpstr>
      <vt:lpstr>Rodzaje uczelni objętych badaniem (N=55)</vt:lpstr>
      <vt:lpstr>Odsetek wskazań dotyczący prowadzonych statystyk</vt:lpstr>
      <vt:lpstr>Typy uczelni objętych badaniem (N=55)</vt:lpstr>
      <vt:lpstr>Rodzaje niepełnosprawności wśród studentów otrzymujących wsparcie na uczelniach publicznych  wg liczby wskazań (N=44)</vt:lpstr>
      <vt:lpstr>Rodzaje niepełnosprawności wśród studentów otrzymujących wsparcie na uczelniach niepublicznych wg liczby wskazań (N=11)</vt:lpstr>
      <vt:lpstr>Rodzaje niepełnosprawności wśród doktorantów otrzymujących wsparcie na uczelniach publicznych  wg liczby wskazań (N=44)</vt:lpstr>
      <vt:lpstr>Rodzaje niepełnosprawności wśród doktorantów otrzymujących wsparcie na uczelniach publicznych  wg liczby wskazań (N=44)</vt:lpstr>
      <vt:lpstr>Rodzaje niepełnosprawności wśród słuchaczy studiów podyplomowych otrzymujących wsparcie na uczelniach niepublicznych wg liczby wskazań (N=11)</vt:lpstr>
      <vt:lpstr>Rodzaje niepełnosprawności wśród pracowników otrzymujących wsparcie na uczelniach publicznych  wg liczby wskazań (N=44)</vt:lpstr>
      <vt:lpstr>Rodzaje niepełnosprawności wśród pracowników otrzymujących wsparcie na uczelniach niepublicznych wg liczby wskazań (N=11)</vt:lpstr>
      <vt:lpstr>Oferowane formy wsparcia pracownikom w uczelniach publicznych wg liczby wskazań (N=44)</vt:lpstr>
      <vt:lpstr>Oferowane formy wsparcia pracownikom w uczelniach niepublicznych wg liczby wskazań (N=11)</vt:lpstr>
      <vt:lpstr>Podejmowane działania z zakresu koordynacji zapewnienia dostępności w uczelniach publicznych  wg liczby wskazań (N=44)</vt:lpstr>
      <vt:lpstr>Podejmowane działania z zakresu koordynacji zapewnienia dostępności w uczelniach niepublicznych wg liczby wskazań (N=11)</vt:lpstr>
      <vt:lpstr>Formy wsparcia studentów, doktorantów i słuchaczy  w uczelniach publicznych wg liczby wskazań (N=44)</vt:lpstr>
      <vt:lpstr>Formy wsparcia studentów, doktorantów i słuchaczy  w uczelniach niepublicznych wg liczby wskazań (N=11)</vt:lpstr>
      <vt:lpstr>Źródła finansowania podejmowanych działań w uczelniach publicznych wg liczby wskazań (N=44)</vt:lpstr>
      <vt:lpstr>Źródła finansowania podejmowanych działań w uczelniach niepublicznych wg liczby wskazań (N=11)</vt:lpstr>
      <vt:lpstr>Wyzwania dla wsparcia edukacyjnego i zapewnienia dostępności</vt:lpstr>
      <vt:lpstr>Wstępne wnioski</vt:lpstr>
      <vt:lpstr>Wstępne wnioski</vt:lpstr>
      <vt:lpstr>Wstępne wnioski</vt:lpstr>
      <vt:lpstr>Wstępne wnioski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 Leonik</dc:creator>
  <cp:lastModifiedBy>Maria Gorczyńska</cp:lastModifiedBy>
  <cp:revision>13</cp:revision>
  <dcterms:created xsi:type="dcterms:W3CDTF">2023-03-14T07:06:48Z</dcterms:created>
  <dcterms:modified xsi:type="dcterms:W3CDTF">2024-09-11T10:36:06Z</dcterms:modified>
</cp:coreProperties>
</file>