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5"/>
  </p:notesMasterIdLst>
  <p:sldIdLst>
    <p:sldId id="271" r:id="rId2"/>
    <p:sldId id="257" r:id="rId3"/>
    <p:sldId id="258" r:id="rId4"/>
    <p:sldId id="260" r:id="rId5"/>
    <p:sldId id="261" r:id="rId6"/>
    <p:sldId id="262" r:id="rId7"/>
    <p:sldId id="265" r:id="rId8"/>
    <p:sldId id="263" r:id="rId9"/>
    <p:sldId id="266" r:id="rId10"/>
    <p:sldId id="267" r:id="rId11"/>
    <p:sldId id="268" r:id="rId12"/>
    <p:sldId id="269" r:id="rId13"/>
    <p:sldId id="270" r:id="rId14"/>
  </p:sldIdLst>
  <p:sldSz cx="18288000" cy="10287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2B8824A-3A78-EF89-501D-0A8F15EE0F23}" v="209" dt="2024-09-17T09:22:25.749"/>
    <p1510:client id="{F1274E1F-7CBE-EC7F-8AD6-7EE6EDBEBBF6}" v="5" dt="2024-09-17T09:13:23.92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139" autoAdjust="0"/>
    <p:restoredTop sz="86359" autoAdjust="0"/>
  </p:normalViewPr>
  <p:slideViewPr>
    <p:cSldViewPr>
      <p:cViewPr varScale="1">
        <p:scale>
          <a:sx n="69" d="100"/>
          <a:sy n="69" d="100"/>
        </p:scale>
        <p:origin x="248" y="9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ci-srv03\UsersFolders\dd12643\Pulpit\Forum%20wystapienie\Nowy%20Arkusz%20programu%20Microsoft%20Excel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l-PL"/>
              <a:t>Rodzaje diagnoz</a:t>
            </a:r>
            <a:r>
              <a:rPr lang="pl-PL" baseline="0"/>
              <a:t> studentów od stycznia- sierpnia 2024</a:t>
            </a:r>
            <a:endParaRPr lang="pl-PL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Arkusz1!$A$1:$A$5</c:f>
              <c:strCache>
                <c:ptCount val="5"/>
                <c:pt idx="0">
                  <c:v>ADHD</c:v>
                </c:pt>
                <c:pt idx="1">
                  <c:v>Spektrum autyzmu/ zespół Aspergera</c:v>
                </c:pt>
                <c:pt idx="2">
                  <c:v>Specyficzne trudności w uczeniu się</c:v>
                </c:pt>
                <c:pt idx="3">
                  <c:v>Depresja</c:v>
                </c:pt>
                <c:pt idx="4">
                  <c:v>Zaburzenia lękowe</c:v>
                </c:pt>
              </c:strCache>
            </c:strRef>
          </c:cat>
          <c:val>
            <c:numRef>
              <c:f>Arkusz1!$B$1:$B$5</c:f>
              <c:numCache>
                <c:formatCode>General</c:formatCode>
                <c:ptCount val="5"/>
                <c:pt idx="0">
                  <c:v>24</c:v>
                </c:pt>
                <c:pt idx="1">
                  <c:v>23</c:v>
                </c:pt>
                <c:pt idx="2">
                  <c:v>20</c:v>
                </c:pt>
                <c:pt idx="3">
                  <c:v>16</c:v>
                </c:pt>
                <c:pt idx="4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49A-4182-B71A-3D72BDFFD9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53054248"/>
        <c:axId val="453054576"/>
      </c:barChart>
      <c:catAx>
        <c:axId val="4530542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453054576"/>
        <c:crosses val="autoZero"/>
        <c:auto val="1"/>
        <c:lblAlgn val="ctr"/>
        <c:lblOffset val="100"/>
        <c:noMultiLvlLbl val="0"/>
      </c:catAx>
      <c:valAx>
        <c:axId val="4530545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4530542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B58D8A-A195-F040-8309-5DDA4CAA1BE8}" type="datetimeFigureOut">
              <a:rPr lang="pl-PL" smtClean="0"/>
              <a:t>24.09.2024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F8DDF5-B7F0-074C-BA64-3CE63CEE992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86926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F8DDF5-B7F0-074C-BA64-3CE63CEE9929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04217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F8DDF5-B7F0-074C-BA64-3CE63CEE9929}" type="slidenum">
              <a:rPr lang="pl-PL" smtClean="0"/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469970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F8DDF5-B7F0-074C-BA64-3CE63CEE9929}" type="slidenum">
              <a:rPr lang="pl-PL" smtClean="0"/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48890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F8DDF5-B7F0-074C-BA64-3CE63CEE9929}" type="slidenum">
              <a:rPr lang="pl-PL" smtClean="0"/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698888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F8DDF5-B7F0-074C-BA64-3CE63CEE9929}" type="slidenum">
              <a:rPr lang="pl-PL" smtClean="0"/>
              <a:t>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16003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F8DDF5-B7F0-074C-BA64-3CE63CEE9929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944910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F8DDF5-B7F0-074C-BA64-3CE63CEE9929}" type="slidenum">
              <a:rPr lang="pl-PL" smtClean="0"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181542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F8DDF5-B7F0-074C-BA64-3CE63CEE9929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742575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F8DDF5-B7F0-074C-BA64-3CE63CEE9929}" type="slidenum">
              <a:rPr lang="pl-PL" smtClean="0"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422010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F8DDF5-B7F0-074C-BA64-3CE63CEE9929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170146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F8DDF5-B7F0-074C-BA64-3CE63CEE9929}" type="slidenum">
              <a:rPr lang="pl-PL" smtClean="0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254342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F8DDF5-B7F0-074C-BA64-3CE63CEE9929}" type="slidenum">
              <a:rPr lang="pl-PL" smtClean="0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032216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F8DDF5-B7F0-074C-BA64-3CE63CEE9929}" type="slidenum">
              <a:rPr lang="pl-PL" smtClean="0"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5415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1BDC582A-1A74-0138-5E06-708C8005B53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57200" y="-1143000"/>
            <a:ext cx="8229600" cy="1143000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pl-PL" dirty="0"/>
              <a:t>IX Forum Uczelnianych Pełnomocników </a:t>
            </a:r>
            <a:r>
              <a:rPr lang="pl-PL" dirty="0" err="1"/>
              <a:t>ds.Osób</a:t>
            </a:r>
            <a:r>
              <a:rPr lang="pl-PL" dirty="0"/>
              <a:t> z Niepełnosprawnościami.</a:t>
            </a:r>
          </a:p>
        </p:txBody>
      </p:sp>
    </p:spTree>
    <p:extLst>
      <p:ext uri="{BB962C8B-B14F-4D97-AF65-F5344CB8AC3E}">
        <p14:creationId xmlns:p14="http://schemas.microsoft.com/office/powerpoint/2010/main" val="15922312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ytuł 32">
            <a:extLst>
              <a:ext uri="{FF2B5EF4-FFF2-40B4-BE49-F238E27FC236}">
                <a16:creationId xmlns:a16="http://schemas.microsoft.com/office/drawing/2014/main" id="{13811C14-E337-4035-81B6-AEC067B8BCB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752600" y="1914726"/>
            <a:ext cx="14173200" cy="144655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PRZYKŁAD WSPARCIA STUDENTA Z ADHD/ADD czerwone karteczki</a:t>
            </a:r>
            <a:endParaRPr kumimoji="0" lang="pl-PL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36" name="Obraz 35" descr="Zdjęcie przedstawia karteczki samoprzylepne">
            <a:extLst>
              <a:ext uri="{FF2B5EF4-FFF2-40B4-BE49-F238E27FC236}">
                <a16:creationId xmlns:a16="http://schemas.microsoft.com/office/drawing/2014/main" id="{3F12FFA1-A5D7-4024-86E4-82F6500E89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049" y="4453486"/>
            <a:ext cx="4592876" cy="4592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5402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ytuł 32">
            <a:extLst>
              <a:ext uri="{FF2B5EF4-FFF2-40B4-BE49-F238E27FC236}">
                <a16:creationId xmlns:a16="http://schemas.microsoft.com/office/drawing/2014/main" id="{13811C14-E337-4035-81B6-AEC067B8BCB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752600" y="1914726"/>
            <a:ext cx="13868400" cy="144655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PRZYKŁAD WSPARCIA STUDENTA Z ADHD/ADD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Pytania do czerwonych karteczek</a:t>
            </a:r>
            <a:endParaRPr kumimoji="0" lang="pl-PL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5" name="pole tekstowe 34">
            <a:extLst>
              <a:ext uri="{FF2B5EF4-FFF2-40B4-BE49-F238E27FC236}">
                <a16:creationId xmlns:a16="http://schemas.microsoft.com/office/drawing/2014/main" id="{ECBCC7B3-30D3-4C74-8A04-FA30D5CAE97F}"/>
              </a:ext>
            </a:extLst>
          </p:cNvPr>
          <p:cNvSpPr txBox="1"/>
          <p:nvPr/>
        </p:nvSpPr>
        <p:spPr>
          <a:xfrm>
            <a:off x="1757693" y="3916799"/>
            <a:ext cx="10768818" cy="1881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0" fontAlgn="base">
              <a:lnSpc>
                <a:spcPct val="150000"/>
              </a:lnSpc>
            </a:pPr>
            <a:endParaRPr lang="pl-P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 rtl="0" fontAlgn="base">
              <a:lnSpc>
                <a:spcPct val="150000"/>
              </a:lnSpc>
              <a:buFontTx/>
              <a:buChar char="-"/>
            </a:pPr>
            <a:r>
              <a:rPr lang="pl-PL" sz="20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czy robię to, co miałem robić, czy już się rozproszyłem?;</a:t>
            </a:r>
          </a:p>
          <a:p>
            <a:pPr algn="just" rtl="0" fontAlgn="base">
              <a:lnSpc>
                <a:spcPct val="150000"/>
              </a:lnSpc>
            </a:pPr>
            <a:endParaRPr lang="pl-PL" sz="2000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 rtl="0" fontAlgn="base">
              <a:lnSpc>
                <a:spcPct val="150000"/>
              </a:lnSpc>
              <a:buFontTx/>
              <a:buChar char="-"/>
            </a:pPr>
            <a:r>
              <a:rPr lang="pl-PL" sz="20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czy w tej chwili używam moich umiejętności związanych z pracą nad ADHD?</a:t>
            </a:r>
            <a:endParaRPr lang="en-US" sz="2000" b="0" i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133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ytuł 32">
            <a:extLst>
              <a:ext uri="{FF2B5EF4-FFF2-40B4-BE49-F238E27FC236}">
                <a16:creationId xmlns:a16="http://schemas.microsoft.com/office/drawing/2014/main" id="{13811C14-E337-4035-81B6-AEC067B8BCB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752600" y="1914726"/>
            <a:ext cx="14097000" cy="144655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PRZYKŁAD WSPARCIA STUDENTA Z ADHD/ADD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44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Pomodoro</a:t>
            </a:r>
            <a:endParaRPr kumimoji="0" lang="pl-PL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4" name="pole tekstowe 33">
            <a:extLst>
              <a:ext uri="{FF2B5EF4-FFF2-40B4-BE49-F238E27FC236}">
                <a16:creationId xmlns:a16="http://schemas.microsoft.com/office/drawing/2014/main" id="{952691D1-7426-4990-B2B0-CC9AA5869B5E}"/>
              </a:ext>
            </a:extLst>
          </p:cNvPr>
          <p:cNvSpPr txBox="1"/>
          <p:nvPr/>
        </p:nvSpPr>
        <p:spPr>
          <a:xfrm>
            <a:off x="1752600" y="3945371"/>
            <a:ext cx="4419600" cy="22398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Aplikacja usprawniająca koncentrację uwagi na realizacji określonego działania.</a:t>
            </a:r>
          </a:p>
        </p:txBody>
      </p:sp>
      <p:pic>
        <p:nvPicPr>
          <p:cNvPr id="2050" name="Picture 2" descr="Zdjęcie przedstawia zegar w kształcie pomidora. Górna część zegarka posiada wskazówkę do wyznaczania czasu zaś dolna cześć zegarka posiada miarę czasu w minutach. Zegarek znajduje się na biurku. ">
            <a:extLst>
              <a:ext uri="{FF2B5EF4-FFF2-40B4-BE49-F238E27FC236}">
                <a16:creationId xmlns:a16="http://schemas.microsoft.com/office/drawing/2014/main" id="{060163A5-8B55-4CD2-8EF9-80AFAA4BB8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2855" y="4121504"/>
            <a:ext cx="5317710" cy="3988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40060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ytuł 32">
            <a:extLst>
              <a:ext uri="{FF2B5EF4-FFF2-40B4-BE49-F238E27FC236}">
                <a16:creationId xmlns:a16="http://schemas.microsoft.com/office/drawing/2014/main" id="{13811C14-E337-4035-81B6-AEC067B8BCB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940633" y="4023235"/>
            <a:ext cx="13716000" cy="707886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4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„Budujemy chodnik, ale Oni decydują czy chcą po nim iść”</a:t>
            </a:r>
            <a:endParaRPr kumimoji="0" lang="pl-PL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5" name="pole tekstowe 34">
            <a:extLst>
              <a:ext uri="{FF2B5EF4-FFF2-40B4-BE49-F238E27FC236}">
                <a16:creationId xmlns:a16="http://schemas.microsoft.com/office/drawing/2014/main" id="{ECBCC7B3-30D3-4C74-8A04-FA30D5CAE97F}"/>
              </a:ext>
            </a:extLst>
          </p:cNvPr>
          <p:cNvSpPr txBox="1"/>
          <p:nvPr/>
        </p:nvSpPr>
        <p:spPr>
          <a:xfrm>
            <a:off x="6309051" y="5313618"/>
            <a:ext cx="4147935" cy="739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0" fontAlgn="base">
              <a:lnSpc>
                <a:spcPct val="150000"/>
              </a:lnSpc>
            </a:pPr>
            <a:r>
              <a:rPr lang="pl-PL" sz="3200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Dziękuję za uwagę </a:t>
            </a:r>
            <a:r>
              <a:rPr lang="pl-PL" sz="3200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</a:t>
            </a:r>
            <a:endParaRPr lang="en-US" sz="3200" b="0" i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921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1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5851199" y="7631923"/>
            <a:ext cx="2489176" cy="2632782"/>
          </a:xfrm>
          <a:prstGeom prst="rect">
            <a:avLst/>
          </a:prstGeom>
        </p:spPr>
        <p:txBody>
          <a:bodyPr lIns="34562" tIns="34562" rIns="34562" bIns="34562" rtlCol="0" anchor="ctr"/>
          <a:lstStyle/>
          <a:p>
            <a:pPr algn="ctr">
              <a:lnSpc>
                <a:spcPts val="2423"/>
              </a:lnSpc>
            </a:pPr>
            <a:endParaRPr/>
          </a:p>
        </p:txBody>
      </p:sp>
      <p:sp>
        <p:nvSpPr>
          <p:cNvPr id="33" name="Tytuł 32">
            <a:extLst>
              <a:ext uri="{FF2B5EF4-FFF2-40B4-BE49-F238E27FC236}">
                <a16:creationId xmlns:a16="http://schemas.microsoft.com/office/drawing/2014/main" id="{13811C14-E337-4035-81B6-AEC067B8BCB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676400" y="2010208"/>
            <a:ext cx="10964621" cy="4154984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Dobrostan psychiczny studentów z niepełnosprawnościami korzystających z różnych form wsparcia dostępności na UAM- doświadczenia odbiorców korzystających ze wsparcia uczelnianego.</a:t>
            </a:r>
            <a:endParaRPr kumimoji="0" lang="pl-PL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4" name="pole tekstowe 33">
            <a:extLst>
              <a:ext uri="{FF2B5EF4-FFF2-40B4-BE49-F238E27FC236}">
                <a16:creationId xmlns:a16="http://schemas.microsoft.com/office/drawing/2014/main" id="{7CF10075-D221-468C-B810-04DE5606F19D}"/>
              </a:ext>
            </a:extLst>
          </p:cNvPr>
          <p:cNvSpPr txBox="1"/>
          <p:nvPr/>
        </p:nvSpPr>
        <p:spPr>
          <a:xfrm>
            <a:off x="1542803" y="8105133"/>
            <a:ext cx="77590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dr Dorota Dolata</a:t>
            </a:r>
          </a:p>
          <a:p>
            <a:r>
              <a:rPr lang="pl-PL" dirty="0"/>
              <a:t>Konsultantka wsparcia edukacyjnego</a:t>
            </a:r>
          </a:p>
          <a:p>
            <a:r>
              <a:rPr lang="pl-PL" dirty="0"/>
              <a:t>BWON UAM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ytuł 32">
            <a:extLst>
              <a:ext uri="{FF2B5EF4-FFF2-40B4-BE49-F238E27FC236}">
                <a16:creationId xmlns:a16="http://schemas.microsoft.com/office/drawing/2014/main" id="{13811C14-E337-4035-81B6-AEC067B8BCB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676400" y="1919700"/>
            <a:ext cx="10964621" cy="769441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DOBROSTAN PSYCHICZNY</a:t>
            </a:r>
            <a:endParaRPr kumimoji="0" lang="pl-PL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5" name="pole tekstowe 34">
            <a:extLst>
              <a:ext uri="{FF2B5EF4-FFF2-40B4-BE49-F238E27FC236}">
                <a16:creationId xmlns:a16="http://schemas.microsoft.com/office/drawing/2014/main" id="{ECBCC7B3-30D3-4C74-8A04-FA30D5CAE97F}"/>
              </a:ext>
            </a:extLst>
          </p:cNvPr>
          <p:cNvSpPr txBox="1"/>
          <p:nvPr/>
        </p:nvSpPr>
        <p:spPr>
          <a:xfrm>
            <a:off x="1752600" y="3162300"/>
            <a:ext cx="10170116" cy="5863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DIENER</a:t>
            </a:r>
          </a:p>
          <a:p>
            <a:pPr>
              <a:lnSpc>
                <a:spcPct val="150000"/>
              </a:lnSpc>
            </a:pPr>
            <a:r>
              <a:rPr lang="pl-PL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Samo szczęście oznacza globalną ocenę swojego życia wyrażającą się w przekonaniach, że jest ono bliskie idealnemu, że jest wspaniałe, satysfakcjonujące, że dostało się od życia to, czego się oczekiwało i nie ma potrzeby wprowadzania większych zmian.</a:t>
            </a:r>
          </a:p>
          <a:p>
            <a:pPr>
              <a:lnSpc>
                <a:spcPct val="150000"/>
              </a:lnSpc>
            </a:pPr>
            <a:endParaRPr lang="pl-P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SELIGMAN</a:t>
            </a:r>
          </a:p>
          <a:p>
            <a:pPr>
              <a:lnSpc>
                <a:spcPct val="150000"/>
              </a:lnSpc>
            </a:pPr>
            <a:r>
              <a:rPr lang="pl-PL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pl-PL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atysfakcja, przeżywane emocje, poczucie sensu i zaangażowanie to dostępne subiektywnie aktywne procesy psychicznie i niezależnie od tego, iż są one przesłankami ogólnego poczucia szczęścia same stanowią jednocześnie różne elementarne postacie szczęścia. </a:t>
            </a:r>
          </a:p>
          <a:p>
            <a:pPr>
              <a:lnSpc>
                <a:spcPct val="150000"/>
              </a:lnSpc>
            </a:pPr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8126321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ytuł 32">
            <a:extLst>
              <a:ext uri="{FF2B5EF4-FFF2-40B4-BE49-F238E27FC236}">
                <a16:creationId xmlns:a16="http://schemas.microsoft.com/office/drawing/2014/main" id="{13811C14-E337-4035-81B6-AEC067B8BCB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752600" y="1866501"/>
            <a:ext cx="13106400" cy="769441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WSPARCIE STUDENTÓW UAM- STATYSTYKI</a:t>
            </a:r>
            <a:endParaRPr kumimoji="0" lang="pl-PL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aphicFrame>
        <p:nvGraphicFramePr>
          <p:cNvPr id="36" name="Wykres 35">
            <a:extLst>
              <a:ext uri="{FF2B5EF4-FFF2-40B4-BE49-F238E27FC236}">
                <a16:creationId xmlns:a16="http://schemas.microsoft.com/office/drawing/2014/main" id="{6E35AF47-285F-4191-8A77-18E4F526502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9485679"/>
              </p:ext>
            </p:extLst>
          </p:nvPr>
        </p:nvGraphicFramePr>
        <p:xfrm>
          <a:off x="2334106" y="3240650"/>
          <a:ext cx="9256384" cy="53189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015569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ytuł 32">
            <a:extLst>
              <a:ext uri="{FF2B5EF4-FFF2-40B4-BE49-F238E27FC236}">
                <a16:creationId xmlns:a16="http://schemas.microsoft.com/office/drawing/2014/main" id="{13811C14-E337-4035-81B6-AEC067B8BCB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752600" y="1914726"/>
            <a:ext cx="11887200" cy="769441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OBSZARY TRUDNOŚCI STUDENTÓW UAM</a:t>
            </a:r>
            <a:endParaRPr kumimoji="0" lang="pl-PL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5" name="pole tekstowe 34">
            <a:extLst>
              <a:ext uri="{FF2B5EF4-FFF2-40B4-BE49-F238E27FC236}">
                <a16:creationId xmlns:a16="http://schemas.microsoft.com/office/drawing/2014/main" id="{ECBCC7B3-30D3-4C74-8A04-FA30D5CAE97F}"/>
              </a:ext>
            </a:extLst>
          </p:cNvPr>
          <p:cNvSpPr txBox="1"/>
          <p:nvPr/>
        </p:nvSpPr>
        <p:spPr>
          <a:xfrm>
            <a:off x="1752600" y="3366740"/>
            <a:ext cx="1017011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l-PL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relacje z pozostałymi studentami, jak również kontakt z wykładowcami;</a:t>
            </a:r>
          </a:p>
          <a:p>
            <a:pPr>
              <a:lnSpc>
                <a:spcPct val="150000"/>
              </a:lnSpc>
            </a:pPr>
            <a:endParaRPr lang="pl-PL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l-PL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trudności w koncentracji uwagi oraz z motywacją do nauki;</a:t>
            </a:r>
          </a:p>
          <a:p>
            <a:pPr>
              <a:lnSpc>
                <a:spcPct val="150000"/>
              </a:lnSpc>
            </a:pPr>
            <a:endParaRPr lang="pl-PL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l-PL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paraliżujący stres przed egzaminami i zaliczeniami</a:t>
            </a:r>
            <a:r>
              <a:rPr lang="pl-PL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</a:p>
          <a:p>
            <a:pPr>
              <a:lnSpc>
                <a:spcPct val="150000"/>
              </a:lnSpc>
            </a:pPr>
            <a:endParaRPr lang="pl-PL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l-PL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bieżące trudności w życiu osobistym, wymagające interwencji.</a:t>
            </a:r>
            <a:endParaRPr lang="pl-P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044451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ytuł 32">
            <a:extLst>
              <a:ext uri="{FF2B5EF4-FFF2-40B4-BE49-F238E27FC236}">
                <a16:creationId xmlns:a16="http://schemas.microsoft.com/office/drawing/2014/main" id="{13811C14-E337-4035-81B6-AEC067B8BCB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752600" y="1914726"/>
            <a:ext cx="11887200" cy="769441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OBSZARY WSPARCIA STUDENTÓW UAM</a:t>
            </a:r>
            <a:endParaRPr kumimoji="0" lang="pl-PL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5" name="pole tekstowe 34">
            <a:extLst>
              <a:ext uri="{FF2B5EF4-FFF2-40B4-BE49-F238E27FC236}">
                <a16:creationId xmlns:a16="http://schemas.microsoft.com/office/drawing/2014/main" id="{ECBCC7B3-30D3-4C74-8A04-FA30D5CAE97F}"/>
              </a:ext>
            </a:extLst>
          </p:cNvPr>
          <p:cNvSpPr txBox="1"/>
          <p:nvPr/>
        </p:nvSpPr>
        <p:spPr>
          <a:xfrm>
            <a:off x="1779417" y="3209938"/>
            <a:ext cx="10170116" cy="5009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l-PL" sz="2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indywidualne spotkania ze studentem w celu przyjrzenia się jego procesowi uczenia się i wspólnym wypracowaniu najefektywniejszych dla niego metod uczenia się</a:t>
            </a:r>
            <a:r>
              <a:rPr lang="pl-PL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pl-PL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l-PL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indywidualne spotkania ze studentem w celu wspierania go w codziennych trudnościach;</a:t>
            </a:r>
          </a:p>
          <a:p>
            <a:pPr>
              <a:lnSpc>
                <a:spcPct val="150000"/>
              </a:lnSpc>
            </a:pPr>
            <a:endParaRPr lang="pl-PL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l-PL" sz="2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wystosowuję wniosek o racjonalne dostosowania w procesie kształcenia</a:t>
            </a:r>
            <a:r>
              <a:rPr lang="pl-PL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31172392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6280081" y="-1123307"/>
            <a:ext cx="3457672" cy="3457672"/>
            <a:chOff x="0" y="0"/>
            <a:chExt cx="812800" cy="812800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64474"/>
            </a:solidFill>
          </p:spPr>
          <p:txBody>
            <a:bodyPr/>
            <a:lstStyle/>
            <a:p>
              <a:endParaRPr lang="pl-PL"/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34562" tIns="34562" rIns="34562" bIns="34562" rtlCol="0" anchor="ctr"/>
            <a:lstStyle/>
            <a:p>
              <a:pPr algn="ctr">
                <a:lnSpc>
                  <a:spcPts val="2423"/>
                </a:lnSpc>
              </a:pPr>
              <a:endParaRPr/>
            </a:p>
          </p:txBody>
        </p:sp>
      </p:grpSp>
      <p:sp>
        <p:nvSpPr>
          <p:cNvPr id="33" name="Tytuł 32">
            <a:extLst>
              <a:ext uri="{FF2B5EF4-FFF2-40B4-BE49-F238E27FC236}">
                <a16:creationId xmlns:a16="http://schemas.microsoft.com/office/drawing/2014/main" id="{13811C14-E337-4035-81B6-AEC067B8BCB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752600" y="1914726"/>
            <a:ext cx="12649200" cy="769441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OBSZARY WSPARCIA STUDENTÓW UAM - cd</a:t>
            </a:r>
            <a:endParaRPr kumimoji="0" lang="pl-PL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5" name="pole tekstowe 34">
            <a:extLst>
              <a:ext uri="{FF2B5EF4-FFF2-40B4-BE49-F238E27FC236}">
                <a16:creationId xmlns:a16="http://schemas.microsoft.com/office/drawing/2014/main" id="{ECBCC7B3-30D3-4C74-8A04-FA30D5CAE97F}"/>
              </a:ext>
            </a:extLst>
          </p:cNvPr>
          <p:cNvSpPr txBox="1"/>
          <p:nvPr/>
        </p:nvSpPr>
        <p:spPr>
          <a:xfrm>
            <a:off x="1779417" y="3209938"/>
            <a:ext cx="10170116" cy="4455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l-PL" sz="2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kontakt z wykładowcami, opiekunem roku w celu przekazania informacji dotyczących możliwych form wspierania studenta w trakcie bieżących zajęć;</a:t>
            </a:r>
          </a:p>
          <a:p>
            <a:pPr>
              <a:lnSpc>
                <a:spcPct val="150000"/>
              </a:lnSpc>
            </a:pPr>
            <a:endParaRPr lang="pl-PL" sz="24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l-PL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wskazuję studentowi dodatkowe formy i miejsca wsparcia np. psychoterapia, wizyta u psychiatry, pogłębienie diagnozy itp.;</a:t>
            </a:r>
          </a:p>
          <a:p>
            <a:pPr>
              <a:lnSpc>
                <a:spcPct val="150000"/>
              </a:lnSpc>
            </a:pPr>
            <a:endParaRPr lang="pl-PL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l-PL" sz="2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przyznaję studentowi Asystenta Akademickiego.</a:t>
            </a:r>
            <a:endParaRPr lang="pl-PL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38941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ytuł 32">
            <a:extLst>
              <a:ext uri="{FF2B5EF4-FFF2-40B4-BE49-F238E27FC236}">
                <a16:creationId xmlns:a16="http://schemas.microsoft.com/office/drawing/2014/main" id="{13811C14-E337-4035-81B6-AEC067B8BCB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752600" y="1914726"/>
            <a:ext cx="13487400" cy="769441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PRZYKŁAD WSPARCIA STUDENTA Z ADHD/ADD</a:t>
            </a:r>
            <a:endParaRPr kumimoji="0" lang="pl-PL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5" name="pole tekstowe 34">
            <a:extLst>
              <a:ext uri="{FF2B5EF4-FFF2-40B4-BE49-F238E27FC236}">
                <a16:creationId xmlns:a16="http://schemas.microsoft.com/office/drawing/2014/main" id="{ECBCC7B3-30D3-4C74-8A04-FA30D5CAE97F}"/>
              </a:ext>
            </a:extLst>
          </p:cNvPr>
          <p:cNvSpPr txBox="1"/>
          <p:nvPr/>
        </p:nvSpPr>
        <p:spPr>
          <a:xfrm>
            <a:off x="1702409" y="3452161"/>
            <a:ext cx="10768818" cy="5009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0" fontAlgn="base">
              <a:lnSpc>
                <a:spcPct val="150000"/>
              </a:lnSpc>
            </a:pPr>
            <a:r>
              <a:rPr lang="pl-PL" sz="2400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Nadawanie rangi zadaniom:</a:t>
            </a:r>
            <a:r>
              <a:rPr lang="en-US" sz="2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​</a:t>
            </a:r>
            <a:endParaRPr lang="pl-PL" sz="2400" b="0" i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rtl="0" fontAlgn="base">
              <a:lnSpc>
                <a:spcPct val="150000"/>
              </a:lnSpc>
            </a:pPr>
            <a:endParaRPr lang="en-US" sz="2400" b="0" i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rtl="0" fontAlgn="base">
              <a:lnSpc>
                <a:spcPct val="150000"/>
              </a:lnSpc>
            </a:pPr>
            <a:r>
              <a:rPr lang="pl-PL" sz="2400" b="1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Kategoria A</a:t>
            </a:r>
            <a:r>
              <a:rPr lang="pl-PL" sz="2400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- zadania najważniejsze. Mają krótki termin wykonania (np. dziś lub jutro).</a:t>
            </a:r>
            <a:r>
              <a:rPr lang="en-US" sz="2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​</a:t>
            </a:r>
          </a:p>
          <a:p>
            <a:pPr algn="just" rtl="0" fontAlgn="base">
              <a:lnSpc>
                <a:spcPct val="150000"/>
              </a:lnSpc>
            </a:pPr>
            <a:r>
              <a:rPr lang="pl-PL" sz="2400" b="1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Kategoria B</a:t>
            </a:r>
            <a:r>
              <a:rPr lang="pl-PL" sz="2400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- zadania mniej ważne. Można je wykonać w dłuższym terminie. Niektóre etapy tych zadań powinny być realizowane szybko, a zakończenie pozostałych może potrwać dłużej.</a:t>
            </a:r>
            <a:r>
              <a:rPr lang="en-US" sz="2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​</a:t>
            </a:r>
          </a:p>
          <a:p>
            <a:pPr algn="just" rtl="0" fontAlgn="base">
              <a:lnSpc>
                <a:spcPct val="150000"/>
              </a:lnSpc>
            </a:pPr>
            <a:r>
              <a:rPr lang="pl-PL" sz="2400" b="1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Kategoria C</a:t>
            </a:r>
            <a:r>
              <a:rPr lang="pl-PL" sz="2400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- są najmniej istotne. Mogą się wydawać bardziej atrakcyjne i łatwiejsze do wykonania, ale nie mają takiej wagi jak zadania z kategorii A i B.</a:t>
            </a:r>
            <a:endParaRPr lang="en-US" sz="2400" b="0" i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25286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ytuł 32">
            <a:extLst>
              <a:ext uri="{FF2B5EF4-FFF2-40B4-BE49-F238E27FC236}">
                <a16:creationId xmlns:a16="http://schemas.microsoft.com/office/drawing/2014/main" id="{13811C14-E337-4035-81B6-AEC067B8BCB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744874" y="1761683"/>
            <a:ext cx="15704926" cy="769441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PRZYKŁAD WSPARCIA STUDENTA Z ADHD/ADD - tabela</a:t>
            </a:r>
            <a:endParaRPr kumimoji="0" lang="pl-PL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aphicFrame>
        <p:nvGraphicFramePr>
          <p:cNvPr id="34" name="Tabela 33">
            <a:extLst>
              <a:ext uri="{FF2B5EF4-FFF2-40B4-BE49-F238E27FC236}">
                <a16:creationId xmlns:a16="http://schemas.microsoft.com/office/drawing/2014/main" id="{376C3E5C-ACD7-4635-9A8B-3675A3A07C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5999701"/>
              </p:ext>
            </p:extLst>
          </p:nvPr>
        </p:nvGraphicFramePr>
        <p:xfrm>
          <a:off x="2983277" y="3446415"/>
          <a:ext cx="7762395" cy="53340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55323">
                  <a:extLst>
                    <a:ext uri="{9D8B030D-6E8A-4147-A177-3AD203B41FA5}">
                      <a16:colId xmlns:a16="http://schemas.microsoft.com/office/drawing/2014/main" val="3538876988"/>
                    </a:ext>
                  </a:extLst>
                </a:gridCol>
                <a:gridCol w="4297492">
                  <a:extLst>
                    <a:ext uri="{9D8B030D-6E8A-4147-A177-3AD203B41FA5}">
                      <a16:colId xmlns:a16="http://schemas.microsoft.com/office/drawing/2014/main" val="2500916216"/>
                    </a:ext>
                  </a:extLst>
                </a:gridCol>
                <a:gridCol w="1201792">
                  <a:extLst>
                    <a:ext uri="{9D8B030D-6E8A-4147-A177-3AD203B41FA5}">
                      <a16:colId xmlns:a16="http://schemas.microsoft.com/office/drawing/2014/main" val="2554316696"/>
                    </a:ext>
                  </a:extLst>
                </a:gridCol>
                <a:gridCol w="1207788">
                  <a:extLst>
                    <a:ext uri="{9D8B030D-6E8A-4147-A177-3AD203B41FA5}">
                      <a16:colId xmlns:a16="http://schemas.microsoft.com/office/drawing/2014/main" val="3220491484"/>
                    </a:ext>
                  </a:extLst>
                </a:gridCol>
              </a:tblGrid>
              <a:tr h="78626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</a:rPr>
                        <a:t>Priorytet</a:t>
                      </a:r>
                      <a:endParaRPr lang="pl-P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800" dirty="0">
                          <a:effectLst/>
                        </a:rPr>
                        <a:t>Zadanie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</a:rPr>
                        <a:t>Data wpisu na listę</a:t>
                      </a:r>
                      <a:endParaRPr lang="pl-P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800" dirty="0">
                          <a:effectLst/>
                        </a:rPr>
                        <a:t>Data wykonania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87347422"/>
                  </a:ext>
                </a:extLst>
              </a:tr>
              <a:tr h="50530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</a:rPr>
                        <a:t>A</a:t>
                      </a:r>
                      <a:endParaRPr lang="pl-P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68740093"/>
                  </a:ext>
                </a:extLst>
              </a:tr>
              <a:tr h="50530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</a:rPr>
                        <a:t> </a:t>
                      </a:r>
                      <a:endParaRPr lang="pl-P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01069983"/>
                  </a:ext>
                </a:extLst>
              </a:tr>
              <a:tr h="50530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</a:rPr>
                        <a:t> </a:t>
                      </a:r>
                      <a:endParaRPr lang="pl-P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09077584"/>
                  </a:ext>
                </a:extLst>
              </a:tr>
              <a:tr h="50530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</a:rPr>
                        <a:t>B</a:t>
                      </a:r>
                      <a:endParaRPr lang="pl-P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21607114"/>
                  </a:ext>
                </a:extLst>
              </a:tr>
              <a:tr h="50530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</a:rPr>
                        <a:t> </a:t>
                      </a:r>
                      <a:endParaRPr lang="pl-P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10786338"/>
                  </a:ext>
                </a:extLst>
              </a:tr>
              <a:tr h="50530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>
                          <a:effectLst/>
                        </a:rPr>
                        <a:t> </a:t>
                      </a:r>
                      <a:endParaRPr lang="pl-P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200" dirty="0">
                          <a:effectLst/>
                        </a:rPr>
                        <a:t> 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1015433"/>
                  </a:ext>
                </a:extLst>
              </a:tr>
              <a:tr h="50530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800" dirty="0">
                          <a:effectLst/>
                        </a:rPr>
                        <a:t>C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200" dirty="0">
                          <a:effectLst/>
                        </a:rPr>
                        <a:t> 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55242970"/>
                  </a:ext>
                </a:extLst>
              </a:tr>
              <a:tr h="50530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16957607"/>
                  </a:ext>
                </a:extLst>
              </a:tr>
              <a:tr h="50530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200" dirty="0">
                          <a:effectLst/>
                        </a:rPr>
                        <a:t> 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58987737"/>
                  </a:ext>
                </a:extLst>
              </a:tr>
            </a:tbl>
          </a:graphicData>
        </a:graphic>
      </p:graphicFrame>
      <p:sp>
        <p:nvSpPr>
          <p:cNvPr id="36" name="pole tekstowe 35">
            <a:extLst>
              <a:ext uri="{FF2B5EF4-FFF2-40B4-BE49-F238E27FC236}">
                <a16:creationId xmlns:a16="http://schemas.microsoft.com/office/drawing/2014/main" id="{8093E598-DE58-451D-91CC-C15507E7AB9F}"/>
              </a:ext>
            </a:extLst>
          </p:cNvPr>
          <p:cNvSpPr txBox="1"/>
          <p:nvPr/>
        </p:nvSpPr>
        <p:spPr>
          <a:xfrm>
            <a:off x="2868651" y="8947440"/>
            <a:ext cx="84538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/>
              <a:t>Na podstawie: </a:t>
            </a:r>
            <a:r>
              <a:rPr lang="pl-PL" sz="1200" dirty="0" err="1"/>
              <a:t>Safren</a:t>
            </a:r>
            <a:r>
              <a:rPr lang="pl-PL" sz="1200" dirty="0"/>
              <a:t> S. A., i in. (2015), </a:t>
            </a:r>
            <a:r>
              <a:rPr lang="pl-PL" sz="1200" i="1" dirty="0"/>
              <a:t>Poskromić ADHD. Poznawczo- behawioralna terapia dorosłych</a:t>
            </a:r>
            <a:r>
              <a:rPr lang="pl-PL" sz="1200" dirty="0"/>
              <a:t>, Sopot, Wydawnictwo GWP.</a:t>
            </a:r>
          </a:p>
        </p:txBody>
      </p:sp>
    </p:spTree>
    <p:extLst>
      <p:ext uri="{BB962C8B-B14F-4D97-AF65-F5344CB8AC3E}">
        <p14:creationId xmlns:p14="http://schemas.microsoft.com/office/powerpoint/2010/main" val="40807772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Pakiet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</TotalTime>
  <Words>526</Words>
  <Application>Microsoft Macintosh PowerPoint</Application>
  <PresentationFormat>Niestandardowy</PresentationFormat>
  <Paragraphs>106</Paragraphs>
  <Slides>13</Slides>
  <Notes>13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13</vt:i4>
      </vt:variant>
    </vt:vector>
  </HeadingPairs>
  <TitlesOfParts>
    <vt:vector size="18" baseType="lpstr">
      <vt:lpstr>Wingdings</vt:lpstr>
      <vt:lpstr>Aptos</vt:lpstr>
      <vt:lpstr>Arial</vt:lpstr>
      <vt:lpstr>Calibri</vt:lpstr>
      <vt:lpstr>Office Theme</vt:lpstr>
      <vt:lpstr>IX Forum Uczelnianych Pełnomocników ds.Osób z Niepełnosprawnościami.</vt:lpstr>
      <vt:lpstr>Dobrostan psychiczny studentów z niepełnosprawnościami korzystających z różnych form wsparcia dostępności na UAM- doświadczenia odbiorców korzystających ze wsparcia uczelnianego.</vt:lpstr>
      <vt:lpstr>DOBROSTAN PSYCHICZNY</vt:lpstr>
      <vt:lpstr>WSPARCIE STUDENTÓW UAM- STATYSTYKI</vt:lpstr>
      <vt:lpstr>OBSZARY TRUDNOŚCI STUDENTÓW UAM</vt:lpstr>
      <vt:lpstr>OBSZARY WSPARCIA STUDENTÓW UAM</vt:lpstr>
      <vt:lpstr>OBSZARY WSPARCIA STUDENTÓW UAM - cd</vt:lpstr>
      <vt:lpstr>PRZYKŁAD WSPARCIA STUDENTA Z ADHD/ADD</vt:lpstr>
      <vt:lpstr>PRZYKŁAD WSPARCIA STUDENTA Z ADHD/ADD - tabela</vt:lpstr>
      <vt:lpstr>PRZYKŁAD WSPARCIA STUDENTA Z ADHD/ADD czerwone karteczki</vt:lpstr>
      <vt:lpstr>PRZYKŁAD WSPARCIA STUDENTA Z ADHD/ADD Pytania do czerwonych karteczek</vt:lpstr>
      <vt:lpstr>PRZYKŁAD WSPARCIA STUDENTA Z ADHD/ADD Pomodoro</vt:lpstr>
      <vt:lpstr>„Budujemy chodnik, ale Oni decydują czy chcą po nim iść”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IX forum (Prezentacja)</dc:title>
  <cp:lastModifiedBy>Grzegorz Sadowski</cp:lastModifiedBy>
  <cp:revision>74</cp:revision>
  <dcterms:created xsi:type="dcterms:W3CDTF">2006-08-16T00:00:00Z</dcterms:created>
  <dcterms:modified xsi:type="dcterms:W3CDTF">2024-09-24T10:25:39Z</dcterms:modified>
  <dc:identifier>DAGOYGTsWbE</dc:identifier>
</cp:coreProperties>
</file>