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8288000" cy="10287000"/>
  <p:notesSz cx="6858000" cy="9144000"/>
  <p:embeddedFontLst>
    <p:embeddedFont>
      <p:font typeface="Poppins" charset="1" panose="00000500000000000000"/>
      <p:regular r:id="rId17"/>
    </p:embeddedFont>
    <p:embeddedFont>
      <p:font typeface="Poppins Ultra-Bold" charset="1" panose="00000900000000000000"/>
      <p:regular r:id="rId18"/>
    </p:embeddedFont>
    <p:embeddedFont>
      <p:font typeface="Poppins Bold" charset="1" panose="00000800000000000000"/>
      <p:regular r:id="rId19"/>
    </p:embeddedFont>
    <p:embeddedFont>
      <p:font typeface="Aileron" charset="1" panose="00000500000000000000"/>
      <p:regular r:id="rId20"/>
    </p:embeddedFont>
    <p:embeddedFont>
      <p:font typeface="Aileron Ultra-Bold" charset="1" panose="00000A00000000000000"/>
      <p:regular r:id="rId21"/>
    </p:embeddedFont>
    <p:embeddedFont>
      <p:font typeface="Aileron Bold" charset="1" panose="00000800000000000000"/>
      <p:regular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jpeg" Type="http://schemas.openxmlformats.org/officeDocument/2006/relationships/image"/><Relationship Id="rId3" Target="https://www.youtube.com/watch?v=axqxDvuV5P8" TargetMode="External" Type="http://schemas.openxmlformats.org/officeDocument/2006/relationships/video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Relationship Id="rId4" Target="../media/image56.png" Type="http://schemas.openxmlformats.org/officeDocument/2006/relationships/image"/><Relationship Id="rId5" Target="../media/image57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png" Type="http://schemas.openxmlformats.org/officeDocument/2006/relationships/image"/><Relationship Id="rId4" Target="../media/image5.svg" Type="http://schemas.openxmlformats.org/officeDocument/2006/relationships/image"/><Relationship Id="rId5" Target="../media/image6.png" Type="http://schemas.openxmlformats.org/officeDocument/2006/relationships/image"/><Relationship Id="rId6" Target="../media/image7.svg" Type="http://schemas.openxmlformats.org/officeDocument/2006/relationships/image"/><Relationship Id="rId7" Target="../media/image8.png" Type="http://schemas.openxmlformats.org/officeDocument/2006/relationships/image"/><Relationship Id="rId8" Target="../media/image9.svg" Type="http://schemas.openxmlformats.org/officeDocument/2006/relationships/image"/><Relationship Id="rId9" Target="../media/image10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jpeg" Type="http://schemas.openxmlformats.org/officeDocument/2006/relationships/image"/><Relationship Id="rId3" Target="https://www.youtube.com/watch?v=1-OBsFsnnDw" TargetMode="External" Type="http://schemas.openxmlformats.org/officeDocument/2006/relationships/video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8.svg" Type="http://schemas.openxmlformats.org/officeDocument/2006/relationships/image"/><Relationship Id="rId11" Target="../media/image19.png" Type="http://schemas.openxmlformats.org/officeDocument/2006/relationships/image"/><Relationship Id="rId2" Target="../media/image12.png" Type="http://schemas.openxmlformats.org/officeDocument/2006/relationships/image"/><Relationship Id="rId3" Target="../media/image13.svg" Type="http://schemas.openxmlformats.org/officeDocument/2006/relationships/image"/><Relationship Id="rId4" Target="../media/image14.png" Type="http://schemas.openxmlformats.org/officeDocument/2006/relationships/image"/><Relationship Id="rId5" Target="../media/image15.svg" Type="http://schemas.openxmlformats.org/officeDocument/2006/relationships/image"/><Relationship Id="rId6" Target="../media/image16.png" Type="http://schemas.openxmlformats.org/officeDocument/2006/relationships/image"/><Relationship Id="rId7" Target="../media/image4.png" Type="http://schemas.openxmlformats.org/officeDocument/2006/relationships/image"/><Relationship Id="rId8" Target="../media/image5.svg" Type="http://schemas.openxmlformats.org/officeDocument/2006/relationships/image"/><Relationship Id="rId9" Target="../media/image17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25.png" Type="http://schemas.openxmlformats.org/officeDocument/2006/relationships/image"/><Relationship Id="rId13" Target="../media/image26.png" Type="http://schemas.openxmlformats.org/officeDocument/2006/relationships/image"/><Relationship Id="rId14" Target="../media/image27.svg" Type="http://schemas.openxmlformats.org/officeDocument/2006/relationships/image"/><Relationship Id="rId2" Target="../media/image21.png" Type="http://schemas.openxmlformats.org/officeDocument/2006/relationships/image"/><Relationship Id="rId3" Target="../media/image4.png" Type="http://schemas.openxmlformats.org/officeDocument/2006/relationships/image"/><Relationship Id="rId4" Target="../media/image5.svg" Type="http://schemas.openxmlformats.org/officeDocument/2006/relationships/image"/><Relationship Id="rId5" Target="../media/image6.png" Type="http://schemas.openxmlformats.org/officeDocument/2006/relationships/image"/><Relationship Id="rId6" Target="../media/image7.svg" Type="http://schemas.openxmlformats.org/officeDocument/2006/relationships/image"/><Relationship Id="rId7" Target="../media/image14.png" Type="http://schemas.openxmlformats.org/officeDocument/2006/relationships/image"/><Relationship Id="rId8" Target="../media/image15.svg" Type="http://schemas.openxmlformats.org/officeDocument/2006/relationships/image"/><Relationship Id="rId9" Target="../media/image22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2.svg" Type="http://schemas.openxmlformats.org/officeDocument/2006/relationships/image"/><Relationship Id="rId2" Target="../media/image28.png" Type="http://schemas.openxmlformats.org/officeDocument/2006/relationships/image"/><Relationship Id="rId3" Target="../media/image4.png" Type="http://schemas.openxmlformats.org/officeDocument/2006/relationships/image"/><Relationship Id="rId4" Target="../media/image5.svg" Type="http://schemas.openxmlformats.org/officeDocument/2006/relationships/image"/><Relationship Id="rId5" Target="../media/image6.png" Type="http://schemas.openxmlformats.org/officeDocument/2006/relationships/image"/><Relationship Id="rId6" Target="../media/image7.svg" Type="http://schemas.openxmlformats.org/officeDocument/2006/relationships/image"/><Relationship Id="rId7" Target="../media/image29.png" Type="http://schemas.openxmlformats.org/officeDocument/2006/relationships/image"/><Relationship Id="rId8" Target="../media/image30.svg" Type="http://schemas.openxmlformats.org/officeDocument/2006/relationships/image"/><Relationship Id="rId9" Target="../media/image31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2.svg" Type="http://schemas.openxmlformats.org/officeDocument/2006/relationships/image"/><Relationship Id="rId11" Target="../media/image6.png" Type="http://schemas.openxmlformats.org/officeDocument/2006/relationships/image"/><Relationship Id="rId12" Target="../media/image7.svg" Type="http://schemas.openxmlformats.org/officeDocument/2006/relationships/image"/><Relationship Id="rId13" Target="../media/image38.png" Type="http://schemas.openxmlformats.org/officeDocument/2006/relationships/image"/><Relationship Id="rId14" Target="../media/image39.svg" Type="http://schemas.openxmlformats.org/officeDocument/2006/relationships/image"/><Relationship Id="rId15" Target="../media/image29.png" Type="http://schemas.openxmlformats.org/officeDocument/2006/relationships/image"/><Relationship Id="rId16" Target="../media/image30.svg" Type="http://schemas.openxmlformats.org/officeDocument/2006/relationships/image"/><Relationship Id="rId17" Target="../media/image12.png" Type="http://schemas.openxmlformats.org/officeDocument/2006/relationships/image"/><Relationship Id="rId18" Target="../media/image13.svg" Type="http://schemas.openxmlformats.org/officeDocument/2006/relationships/image"/><Relationship Id="rId19" Target="../media/image40.png" Type="http://schemas.openxmlformats.org/officeDocument/2006/relationships/image"/><Relationship Id="rId2" Target="../media/image33.png" Type="http://schemas.openxmlformats.org/officeDocument/2006/relationships/image"/><Relationship Id="rId20" Target="../media/image41.svg" Type="http://schemas.openxmlformats.org/officeDocument/2006/relationships/image"/><Relationship Id="rId21" Target="../media/image42.png" Type="http://schemas.openxmlformats.org/officeDocument/2006/relationships/image"/><Relationship Id="rId22" Target="../media/image43.svg" Type="http://schemas.openxmlformats.org/officeDocument/2006/relationships/image"/><Relationship Id="rId23" Target="../media/image44.png" Type="http://schemas.openxmlformats.org/officeDocument/2006/relationships/image"/><Relationship Id="rId24" Target="../media/image45.svg" Type="http://schemas.openxmlformats.org/officeDocument/2006/relationships/image"/><Relationship Id="rId25" Target="../media/image46.png" Type="http://schemas.openxmlformats.org/officeDocument/2006/relationships/image"/><Relationship Id="rId26" Target="../media/image47.svg" Type="http://schemas.openxmlformats.org/officeDocument/2006/relationships/image"/><Relationship Id="rId27" Target="../media/image48.png" Type="http://schemas.openxmlformats.org/officeDocument/2006/relationships/image"/><Relationship Id="rId28" Target="../media/image49.svg" Type="http://schemas.openxmlformats.org/officeDocument/2006/relationships/image"/><Relationship Id="rId29" Target="../media/image50.png" Type="http://schemas.openxmlformats.org/officeDocument/2006/relationships/image"/><Relationship Id="rId3" Target="../media/image4.png" Type="http://schemas.openxmlformats.org/officeDocument/2006/relationships/image"/><Relationship Id="rId30" Target="../media/image51.svg" Type="http://schemas.openxmlformats.org/officeDocument/2006/relationships/image"/><Relationship Id="rId31" Target="../media/image52.png" Type="http://schemas.openxmlformats.org/officeDocument/2006/relationships/image"/><Relationship Id="rId32" Target="../media/image53.svg" Type="http://schemas.openxmlformats.org/officeDocument/2006/relationships/image"/><Relationship Id="rId33" Target="../media/image54.png" Type="http://schemas.openxmlformats.org/officeDocument/2006/relationships/image"/><Relationship Id="rId34" Target="../media/image55.svg" Type="http://schemas.openxmlformats.org/officeDocument/2006/relationships/image"/><Relationship Id="rId4" Target="../media/image5.svg" Type="http://schemas.openxmlformats.org/officeDocument/2006/relationships/image"/><Relationship Id="rId5" Target="../media/image34.png" Type="http://schemas.openxmlformats.org/officeDocument/2006/relationships/image"/><Relationship Id="rId6" Target="../media/image35.svg" Type="http://schemas.openxmlformats.org/officeDocument/2006/relationships/image"/><Relationship Id="rId7" Target="../media/image36.png" Type="http://schemas.openxmlformats.org/officeDocument/2006/relationships/image"/><Relationship Id="rId8" Target="../media/image37.svg" Type="http://schemas.openxmlformats.org/officeDocument/2006/relationships/image"/><Relationship Id="rId9" Target="../media/image31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1.png" Type="http://schemas.openxmlformats.org/officeDocument/2006/relationships/image"/><Relationship Id="rId7" Target="../media/image2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5400000">
            <a:off x="812011" y="8688985"/>
            <a:ext cx="786004" cy="352627"/>
            <a:chOff x="0" y="0"/>
            <a:chExt cx="1048006" cy="470169"/>
          </a:xfrm>
        </p:grpSpPr>
        <p:grpSp>
          <p:nvGrpSpPr>
            <p:cNvPr name="Group 3" id="3"/>
            <p:cNvGrpSpPr>
              <a:grpSpLocks noChangeAspect="true"/>
            </p:cNvGrpSpPr>
            <p:nvPr/>
          </p:nvGrpSpPr>
          <p:grpSpPr>
            <a:xfrm rot="0">
              <a:off x="0" y="0"/>
              <a:ext cx="470169" cy="470169"/>
              <a:chOff x="0" y="0"/>
              <a:chExt cx="1708150" cy="1708150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1708150" cy="1708150"/>
              </a:xfrm>
              <a:custGeom>
                <a:avLst/>
                <a:gdLst/>
                <a:ahLst/>
                <a:cxnLst/>
                <a:rect r="r" b="b" t="t" l="l"/>
                <a:pathLst>
                  <a:path h="1708150" w="1708150">
                    <a:moveTo>
                      <a:pt x="853440" y="1708150"/>
                    </a:moveTo>
                    <a:cubicBezTo>
                      <a:pt x="383540" y="1708150"/>
                      <a:pt x="0" y="1324610"/>
                      <a:pt x="0" y="853440"/>
                    </a:cubicBezTo>
                    <a:cubicBezTo>
                      <a:pt x="0" y="383540"/>
                      <a:pt x="383540" y="0"/>
                      <a:pt x="853440" y="0"/>
                    </a:cubicBezTo>
                    <a:cubicBezTo>
                      <a:pt x="1324610" y="0"/>
                      <a:pt x="1706880" y="383540"/>
                      <a:pt x="1706880" y="853440"/>
                    </a:cubicBezTo>
                    <a:cubicBezTo>
                      <a:pt x="1708150" y="1324610"/>
                      <a:pt x="1324610" y="1708150"/>
                      <a:pt x="853440" y="1708150"/>
                    </a:cubicBezTo>
                    <a:close/>
                    <a:moveTo>
                      <a:pt x="853440" y="469900"/>
                    </a:moveTo>
                    <a:cubicBezTo>
                      <a:pt x="642620" y="469900"/>
                      <a:pt x="469900" y="642620"/>
                      <a:pt x="469900" y="853440"/>
                    </a:cubicBezTo>
                    <a:cubicBezTo>
                      <a:pt x="469900" y="1064260"/>
                      <a:pt x="642620" y="1236980"/>
                      <a:pt x="853440" y="1236980"/>
                    </a:cubicBezTo>
                    <a:cubicBezTo>
                      <a:pt x="1064260" y="1236980"/>
                      <a:pt x="1236980" y="1064260"/>
                      <a:pt x="1236980" y="853440"/>
                    </a:cubicBezTo>
                    <a:cubicBezTo>
                      <a:pt x="1236980" y="642620"/>
                      <a:pt x="1065530" y="469900"/>
                      <a:pt x="853440" y="46990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name="Group 5" id="5"/>
            <p:cNvGrpSpPr>
              <a:grpSpLocks noChangeAspect="true"/>
            </p:cNvGrpSpPr>
            <p:nvPr/>
          </p:nvGrpSpPr>
          <p:grpSpPr>
            <a:xfrm rot="0">
              <a:off x="577837" y="0"/>
              <a:ext cx="470169" cy="470169"/>
              <a:chOff x="0" y="0"/>
              <a:chExt cx="1708150" cy="1708150"/>
            </a:xfrm>
          </p:grpSpPr>
          <p:sp>
            <p:nvSpPr>
              <p:cNvPr name="Freeform 6" id="6"/>
              <p:cNvSpPr/>
              <p:nvPr/>
            </p:nvSpPr>
            <p:spPr>
              <a:xfrm flipH="false" flipV="false" rot="0">
                <a:off x="0" y="0"/>
                <a:ext cx="1708150" cy="1708150"/>
              </a:xfrm>
              <a:custGeom>
                <a:avLst/>
                <a:gdLst/>
                <a:ahLst/>
                <a:cxnLst/>
                <a:rect r="r" b="b" t="t" l="l"/>
                <a:pathLst>
                  <a:path h="1708150" w="1708150">
                    <a:moveTo>
                      <a:pt x="853440" y="1708150"/>
                    </a:moveTo>
                    <a:cubicBezTo>
                      <a:pt x="383540" y="1708150"/>
                      <a:pt x="0" y="1324610"/>
                      <a:pt x="0" y="853440"/>
                    </a:cubicBezTo>
                    <a:cubicBezTo>
                      <a:pt x="0" y="383540"/>
                      <a:pt x="383540" y="0"/>
                      <a:pt x="853440" y="0"/>
                    </a:cubicBezTo>
                    <a:cubicBezTo>
                      <a:pt x="1324610" y="0"/>
                      <a:pt x="1706880" y="383540"/>
                      <a:pt x="1706880" y="853440"/>
                    </a:cubicBezTo>
                    <a:cubicBezTo>
                      <a:pt x="1708150" y="1324610"/>
                      <a:pt x="1324610" y="1708150"/>
                      <a:pt x="853440" y="1708150"/>
                    </a:cubicBezTo>
                    <a:close/>
                    <a:moveTo>
                      <a:pt x="853440" y="469900"/>
                    </a:moveTo>
                    <a:cubicBezTo>
                      <a:pt x="642620" y="469900"/>
                      <a:pt x="469900" y="642620"/>
                      <a:pt x="469900" y="853440"/>
                    </a:cubicBezTo>
                    <a:cubicBezTo>
                      <a:pt x="469900" y="1064260"/>
                      <a:pt x="642620" y="1236980"/>
                      <a:pt x="853440" y="1236980"/>
                    </a:cubicBezTo>
                    <a:cubicBezTo>
                      <a:pt x="1064260" y="1236980"/>
                      <a:pt x="1236980" y="1064260"/>
                      <a:pt x="1236980" y="853440"/>
                    </a:cubicBezTo>
                    <a:cubicBezTo>
                      <a:pt x="1236980" y="642620"/>
                      <a:pt x="1065530" y="469900"/>
                      <a:pt x="853440" y="46990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</p:grpSp>
      <p:sp>
        <p:nvSpPr>
          <p:cNvPr name="Freeform 7" id="7"/>
          <p:cNvSpPr/>
          <p:nvPr/>
        </p:nvSpPr>
        <p:spPr>
          <a:xfrm flipH="false" flipV="false" rot="0">
            <a:off x="16482809" y="378478"/>
            <a:ext cx="1552981" cy="1783340"/>
          </a:xfrm>
          <a:custGeom>
            <a:avLst/>
            <a:gdLst/>
            <a:ahLst/>
            <a:cxnLst/>
            <a:rect r="r" b="b" t="t" l="l"/>
            <a:pathLst>
              <a:path h="1783340" w="1552981">
                <a:moveTo>
                  <a:pt x="0" y="0"/>
                </a:moveTo>
                <a:lnTo>
                  <a:pt x="1552982" y="0"/>
                </a:lnTo>
                <a:lnTo>
                  <a:pt x="1552982" y="1783340"/>
                </a:lnTo>
                <a:lnTo>
                  <a:pt x="0" y="17833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1651726" y="1937400"/>
            <a:ext cx="14984548" cy="6412201"/>
            <a:chOff x="0" y="0"/>
            <a:chExt cx="19979397" cy="8549601"/>
          </a:xfrm>
        </p:grpSpPr>
        <p:sp>
          <p:nvSpPr>
            <p:cNvPr name="TextBox 9" id="9"/>
            <p:cNvSpPr txBox="true"/>
            <p:nvPr/>
          </p:nvSpPr>
          <p:spPr>
            <a:xfrm rot="0">
              <a:off x="0" y="66675"/>
              <a:ext cx="19979397" cy="74944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8655"/>
                </a:lnSpc>
              </a:pPr>
              <a:r>
                <a:rPr lang="en-US" sz="8485" spc="313">
                  <a:solidFill>
                    <a:srgbClr val="122C6C"/>
                  </a:solidFill>
                  <a:latin typeface="Poppins"/>
                  <a:ea typeface="Poppins"/>
                  <a:cs typeface="Poppins"/>
                  <a:sym typeface="Poppins"/>
                </a:rPr>
                <a:t>Początek studiów,</a:t>
              </a:r>
            </a:p>
            <a:p>
              <a:pPr algn="ctr">
                <a:lnSpc>
                  <a:spcPts val="8655"/>
                </a:lnSpc>
              </a:pPr>
              <a:r>
                <a:rPr lang="en-US" sz="8485" spc="313">
                  <a:solidFill>
                    <a:srgbClr val="122C6C"/>
                  </a:solidFill>
                  <a:latin typeface="Poppins"/>
                  <a:ea typeface="Poppins"/>
                  <a:cs typeface="Poppins"/>
                  <a:sym typeface="Poppins"/>
                </a:rPr>
                <a:t>a niepełnosprawność, jakie inicjatywy wychodzą naprzeciw potrzebom OzN zaczynającym studia.</a:t>
              </a:r>
            </a:p>
          </p:txBody>
        </p:sp>
        <p:sp>
          <p:nvSpPr>
            <p:cNvPr name="TextBox 10" id="10"/>
            <p:cNvSpPr txBox="true"/>
            <p:nvPr/>
          </p:nvSpPr>
          <p:spPr>
            <a:xfrm rot="0">
              <a:off x="3558591" y="7973458"/>
              <a:ext cx="16420806" cy="57614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r">
                <a:lnSpc>
                  <a:spcPts val="3465"/>
                </a:lnSpc>
              </a:pPr>
              <a:r>
                <a:rPr lang="en-US" sz="2475">
                  <a:solidFill>
                    <a:srgbClr val="13538A"/>
                  </a:solidFill>
                  <a:latin typeface="Poppins"/>
                  <a:ea typeface="Poppins"/>
                  <a:cs typeface="Poppins"/>
                  <a:sym typeface="Poppins"/>
                </a:rPr>
                <a:t>Oliwia  Kapuścińska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482371" y="1192481"/>
            <a:ext cx="18770371" cy="8229600"/>
            <a:chOff x="0" y="0"/>
            <a:chExt cx="4943637" cy="216746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43637" cy="2167467"/>
            </a:xfrm>
            <a:custGeom>
              <a:avLst/>
              <a:gdLst/>
              <a:ahLst/>
              <a:cxnLst/>
              <a:rect r="r" b="b" t="t" l="l"/>
              <a:pathLst>
                <a:path h="2167467" w="4943637">
                  <a:moveTo>
                    <a:pt x="0" y="0"/>
                  </a:moveTo>
                  <a:lnTo>
                    <a:pt x="4943637" y="0"/>
                  </a:lnTo>
                  <a:lnTo>
                    <a:pt x="4943637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85BCD7">
                <a:alpha val="57647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943637" cy="222461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40"/>
                </a:lnSpc>
              </a:pPr>
            </a:p>
          </p:txBody>
        </p:sp>
      </p:grpSp>
      <p:pic>
        <p:nvPicPr>
          <p:cNvPr name="Picture 5" id="5"/>
          <p:cNvPicPr>
            <a:picLocks noChangeAspect="true"/>
          </p:cNvPicPr>
          <p:nvPr>
            <a:videoFile r:link="rId3"/>
          </p:nvPr>
        </p:nvPicPr>
        <p:blipFill>
          <a:blip r:embed="rId2"/>
          <a:stretch>
            <a:fillRect/>
          </a:stretch>
        </p:blipFill>
        <p:spPr>
          <a:xfrm rot="0">
            <a:off x="787241" y="678131"/>
            <a:ext cx="16472059" cy="92583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5BCD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186364" y="4057431"/>
            <a:ext cx="7915273" cy="7915273"/>
          </a:xfrm>
          <a:custGeom>
            <a:avLst/>
            <a:gdLst/>
            <a:ahLst/>
            <a:cxnLst/>
            <a:rect r="r" b="b" t="t" l="l"/>
            <a:pathLst>
              <a:path h="7915273" w="7915273">
                <a:moveTo>
                  <a:pt x="0" y="0"/>
                </a:moveTo>
                <a:lnTo>
                  <a:pt x="7915272" y="0"/>
                </a:lnTo>
                <a:lnTo>
                  <a:pt x="7915272" y="7915272"/>
                </a:lnTo>
                <a:lnTo>
                  <a:pt x="0" y="791527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655373" y="5143500"/>
            <a:ext cx="4977254" cy="4504415"/>
          </a:xfrm>
          <a:custGeom>
            <a:avLst/>
            <a:gdLst/>
            <a:ahLst/>
            <a:cxnLst/>
            <a:rect r="r" b="b" t="t" l="l"/>
            <a:pathLst>
              <a:path h="4504415" w="4977254">
                <a:moveTo>
                  <a:pt x="0" y="0"/>
                </a:moveTo>
                <a:lnTo>
                  <a:pt x="4977254" y="0"/>
                </a:lnTo>
                <a:lnTo>
                  <a:pt x="4977254" y="4504415"/>
                </a:lnTo>
                <a:lnTo>
                  <a:pt x="0" y="450441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0" y="1795438"/>
            <a:ext cx="18288000" cy="17670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055"/>
              </a:lnSpc>
            </a:pPr>
            <a:r>
              <a:rPr lang="en-US" b="true" sz="13599">
                <a:solidFill>
                  <a:srgbClr val="FFFFFF"/>
                </a:solidFill>
                <a:latin typeface="Aileron Ultra-Bold"/>
                <a:ea typeface="Aileron Ultra-Bold"/>
                <a:cs typeface="Aileron Ultra-Bold"/>
                <a:sym typeface="Aileron Ultra-Bold"/>
              </a:rPr>
              <a:t>Dyskusja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2823328" y="9378675"/>
            <a:ext cx="15030668" cy="48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800">
                <a:solidFill>
                  <a:srgbClr val="FFFFFF"/>
                </a:solidFill>
                <a:latin typeface="Aileron"/>
                <a:ea typeface="Aileron"/>
                <a:cs typeface="Aileron"/>
                <a:sym typeface="Aileron"/>
              </a:rPr>
              <a:t>Dziękuję za uwagę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400000">
            <a:off x="578787" y="5110677"/>
            <a:ext cx="5904889" cy="59852"/>
            <a:chOff x="0" y="0"/>
            <a:chExt cx="60716455" cy="635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-16002" y="212852"/>
              <a:ext cx="60748462" cy="209296"/>
            </a:xfrm>
            <a:custGeom>
              <a:avLst/>
              <a:gdLst/>
              <a:ahLst/>
              <a:cxnLst/>
              <a:rect r="r" b="b" t="t" l="l"/>
              <a:pathLst>
                <a:path h="209296" w="60748462">
                  <a:moveTo>
                    <a:pt x="60625648" y="9398"/>
                  </a:moveTo>
                  <a:lnTo>
                    <a:pt x="57010458" y="9398"/>
                  </a:lnTo>
                  <a:lnTo>
                    <a:pt x="41267295" y="9398"/>
                  </a:lnTo>
                  <a:lnTo>
                    <a:pt x="22165838" y="9398"/>
                  </a:lnTo>
                  <a:lnTo>
                    <a:pt x="5649471" y="9398"/>
                  </a:lnTo>
                  <a:cubicBezTo>
                    <a:pt x="2979538" y="9398"/>
                    <a:pt x="381000" y="0"/>
                    <a:pt x="133350" y="9398"/>
                  </a:cubicBezTo>
                  <a:cubicBezTo>
                    <a:pt x="129794" y="9525"/>
                    <a:pt x="126365" y="9398"/>
                    <a:pt x="122809" y="9398"/>
                  </a:cubicBezTo>
                  <a:cubicBezTo>
                    <a:pt x="254" y="9398"/>
                    <a:pt x="0" y="199898"/>
                    <a:pt x="122809" y="199898"/>
                  </a:cubicBezTo>
                  <a:lnTo>
                    <a:pt x="4120862" y="199898"/>
                  </a:lnTo>
                  <a:lnTo>
                    <a:pt x="19864028" y="199898"/>
                  </a:lnTo>
                  <a:lnTo>
                    <a:pt x="38965485" y="199898"/>
                  </a:lnTo>
                  <a:lnTo>
                    <a:pt x="55481851" y="199898"/>
                  </a:lnTo>
                  <a:cubicBezTo>
                    <a:pt x="58151784" y="199898"/>
                    <a:pt x="60367462" y="209296"/>
                    <a:pt x="60615112" y="199898"/>
                  </a:cubicBezTo>
                  <a:cubicBezTo>
                    <a:pt x="60618666" y="199771"/>
                    <a:pt x="60622095" y="199898"/>
                    <a:pt x="60625648" y="199898"/>
                  </a:cubicBezTo>
                  <a:cubicBezTo>
                    <a:pt x="60748208" y="199898"/>
                    <a:pt x="60748462" y="9398"/>
                    <a:pt x="60625648" y="9398"/>
                  </a:cubicBezTo>
                  <a:close/>
                </a:path>
              </a:pathLst>
            </a:custGeom>
            <a:solidFill>
              <a:srgbClr val="191919">
                <a:alpha val="19608"/>
              </a:srgbClr>
            </a:solidFill>
          </p:spPr>
        </p:sp>
      </p:grpSp>
      <p:pic>
        <p:nvPicPr>
          <p:cNvPr name="Picture 4" id="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1889000" y="3009531"/>
            <a:ext cx="3254538" cy="4265286"/>
          </a:xfrm>
          <a:prstGeom prst="rect">
            <a:avLst/>
          </a:prstGeom>
        </p:spPr>
      </p:pic>
      <p:sp>
        <p:nvSpPr>
          <p:cNvPr name="Freeform 5" id="5"/>
          <p:cNvSpPr/>
          <p:nvPr/>
        </p:nvSpPr>
        <p:spPr>
          <a:xfrm flipH="false" flipV="false" rot="0">
            <a:off x="2414513" y="4038848"/>
            <a:ext cx="2203511" cy="2203511"/>
          </a:xfrm>
          <a:custGeom>
            <a:avLst/>
            <a:gdLst/>
            <a:ahLst/>
            <a:cxnLst/>
            <a:rect r="r" b="b" t="t" l="l"/>
            <a:pathLst>
              <a:path h="2203511" w="2203511">
                <a:moveTo>
                  <a:pt x="0" y="0"/>
                </a:moveTo>
                <a:lnTo>
                  <a:pt x="2203511" y="0"/>
                </a:lnTo>
                <a:lnTo>
                  <a:pt x="2203511" y="2203511"/>
                </a:lnTo>
                <a:lnTo>
                  <a:pt x="0" y="220351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661460" y="4271099"/>
            <a:ext cx="1739009" cy="1739009"/>
          </a:xfrm>
          <a:custGeom>
            <a:avLst/>
            <a:gdLst/>
            <a:ahLst/>
            <a:cxnLst/>
            <a:rect r="r" b="b" t="t" l="l"/>
            <a:pathLst>
              <a:path h="1739009" w="1739009">
                <a:moveTo>
                  <a:pt x="0" y="0"/>
                </a:moveTo>
                <a:lnTo>
                  <a:pt x="1739008" y="0"/>
                </a:lnTo>
                <a:lnTo>
                  <a:pt x="1739008" y="1739009"/>
                </a:lnTo>
                <a:lnTo>
                  <a:pt x="0" y="173900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2939178" y="4425340"/>
            <a:ext cx="1124256" cy="1324602"/>
          </a:xfrm>
          <a:custGeom>
            <a:avLst/>
            <a:gdLst/>
            <a:ahLst/>
            <a:cxnLst/>
            <a:rect r="r" b="b" t="t" l="l"/>
            <a:pathLst>
              <a:path h="1324602" w="1124256">
                <a:moveTo>
                  <a:pt x="0" y="0"/>
                </a:moveTo>
                <a:lnTo>
                  <a:pt x="1124256" y="0"/>
                </a:lnTo>
                <a:lnTo>
                  <a:pt x="1124256" y="1324602"/>
                </a:lnTo>
                <a:lnTo>
                  <a:pt x="0" y="132460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7253055" y="4435684"/>
            <a:ext cx="9381492" cy="3224692"/>
            <a:chOff x="0" y="0"/>
            <a:chExt cx="2470846" cy="849302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470846" cy="849302"/>
            </a:xfrm>
            <a:custGeom>
              <a:avLst/>
              <a:gdLst/>
              <a:ahLst/>
              <a:cxnLst/>
              <a:rect r="r" b="b" t="t" l="l"/>
              <a:pathLst>
                <a:path h="849302" w="2470846">
                  <a:moveTo>
                    <a:pt x="0" y="0"/>
                  </a:moveTo>
                  <a:lnTo>
                    <a:pt x="2470846" y="0"/>
                  </a:lnTo>
                  <a:lnTo>
                    <a:pt x="2470846" y="849302"/>
                  </a:lnTo>
                  <a:lnTo>
                    <a:pt x="0" y="849302"/>
                  </a:lnTo>
                  <a:close/>
                </a:path>
              </a:pathLst>
            </a:custGeom>
            <a:solidFill>
              <a:srgbClr val="85BCD7">
                <a:alpha val="57647"/>
              </a:srgbClr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57150"/>
              <a:ext cx="2470846" cy="90645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40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7488414" y="4225480"/>
            <a:ext cx="9381492" cy="3224692"/>
            <a:chOff x="0" y="0"/>
            <a:chExt cx="2470846" cy="849302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470846" cy="849302"/>
            </a:xfrm>
            <a:custGeom>
              <a:avLst/>
              <a:gdLst/>
              <a:ahLst/>
              <a:cxnLst/>
              <a:rect r="r" b="b" t="t" l="l"/>
              <a:pathLst>
                <a:path h="849302" w="2470846">
                  <a:moveTo>
                    <a:pt x="0" y="0"/>
                  </a:moveTo>
                  <a:lnTo>
                    <a:pt x="2470846" y="0"/>
                  </a:lnTo>
                  <a:lnTo>
                    <a:pt x="2470846" y="849302"/>
                  </a:lnTo>
                  <a:lnTo>
                    <a:pt x="0" y="849302"/>
                  </a:lnTo>
                  <a:close/>
                </a:path>
              </a:pathLst>
            </a:custGeom>
            <a:solidFill>
              <a:srgbClr val="85BCD7">
                <a:alpha val="57647"/>
              </a:srgbClr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57150"/>
              <a:ext cx="2470846" cy="90645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40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16247840" y="2770354"/>
            <a:ext cx="1244133" cy="2271667"/>
          </a:xfrm>
          <a:custGeom>
            <a:avLst/>
            <a:gdLst/>
            <a:ahLst/>
            <a:cxnLst/>
            <a:rect r="r" b="b" t="t" l="l"/>
            <a:pathLst>
              <a:path h="2271667" w="1244133">
                <a:moveTo>
                  <a:pt x="0" y="0"/>
                </a:moveTo>
                <a:lnTo>
                  <a:pt x="1244133" y="0"/>
                </a:lnTo>
                <a:lnTo>
                  <a:pt x="1244133" y="2271668"/>
                </a:lnTo>
                <a:lnTo>
                  <a:pt x="0" y="227166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149810" t="0" r="0" b="-900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3744207" y="557896"/>
            <a:ext cx="10799586" cy="1036022"/>
            <a:chOff x="0" y="0"/>
            <a:chExt cx="14399448" cy="1381363"/>
          </a:xfrm>
        </p:grpSpPr>
        <p:sp>
          <p:nvSpPr>
            <p:cNvPr name="TextBox 16" id="16"/>
            <p:cNvSpPr txBox="true"/>
            <p:nvPr/>
          </p:nvSpPr>
          <p:spPr>
            <a:xfrm rot="0">
              <a:off x="730394" y="793141"/>
              <a:ext cx="12938659" cy="58822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3640"/>
                </a:lnSpc>
              </a:pPr>
              <a:r>
                <a:rPr lang="en-US" sz="2600" spc="130">
                  <a:solidFill>
                    <a:srgbClr val="191919"/>
                  </a:solidFill>
                  <a:latin typeface="Poppins"/>
                  <a:ea typeface="Poppins"/>
                  <a:cs typeface="Poppins"/>
                  <a:sym typeface="Poppins"/>
                </a:rPr>
                <a:t>źródło: cowzdrowiu.pl</a:t>
              </a:r>
            </a:p>
          </p:txBody>
        </p:sp>
        <p:sp>
          <p:nvSpPr>
            <p:cNvPr name="TextBox 17" id="17"/>
            <p:cNvSpPr txBox="true"/>
            <p:nvPr/>
          </p:nvSpPr>
          <p:spPr>
            <a:xfrm rot="0">
              <a:off x="0" y="-76200"/>
              <a:ext cx="14399448" cy="79654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4716"/>
                </a:lnSpc>
                <a:spcBef>
                  <a:spcPct val="0"/>
                </a:spcBef>
              </a:pPr>
              <a:r>
                <a:rPr lang="en-US" b="true" sz="3600" spc="107">
                  <a:solidFill>
                    <a:srgbClr val="191919"/>
                  </a:solidFill>
                  <a:latin typeface="Poppins Ultra-Bold"/>
                  <a:ea typeface="Poppins Ultra-Bold"/>
                  <a:cs typeface="Poppins Ultra-Bold"/>
                  <a:sym typeface="Poppins Ultra-Bold"/>
                </a:rPr>
                <a:t>KRÓTKA STATYSTYKA</a:t>
              </a: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2706348" y="1277166"/>
            <a:ext cx="1709618" cy="7395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783"/>
              </a:lnSpc>
            </a:pPr>
            <a:r>
              <a:rPr lang="en-US" b="true" sz="4131" spc="123">
                <a:solidFill>
                  <a:srgbClr val="13538A"/>
                </a:solidFill>
                <a:latin typeface="Poppins Bold"/>
                <a:ea typeface="Poppins Bold"/>
                <a:cs typeface="Poppins Bold"/>
                <a:sym typeface="Poppins Bold"/>
              </a:rPr>
              <a:t>2%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571906" y="8211592"/>
            <a:ext cx="4479213" cy="14897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940"/>
              </a:lnSpc>
            </a:pPr>
            <a:r>
              <a:rPr lang="en-US" sz="2100" spc="63">
                <a:solidFill>
                  <a:srgbClr val="191919"/>
                </a:solidFill>
                <a:latin typeface="Poppins"/>
                <a:ea typeface="Poppins"/>
                <a:cs typeface="Poppins"/>
                <a:sym typeface="Poppins"/>
              </a:rPr>
              <a:t>Studenci z orzeczeniem o niepełnosprawności w roku akademickim 2022/23 w skali kraju</a:t>
            </a:r>
          </a:p>
        </p:txBody>
      </p:sp>
      <p:grpSp>
        <p:nvGrpSpPr>
          <p:cNvPr name="Group 20" id="20"/>
          <p:cNvGrpSpPr/>
          <p:nvPr/>
        </p:nvGrpSpPr>
        <p:grpSpPr>
          <a:xfrm rot="0">
            <a:off x="7253055" y="4271099"/>
            <a:ext cx="10799586" cy="2162513"/>
            <a:chOff x="0" y="0"/>
            <a:chExt cx="14399448" cy="2883350"/>
          </a:xfrm>
        </p:grpSpPr>
        <p:sp>
          <p:nvSpPr>
            <p:cNvPr name="TextBox 21" id="21"/>
            <p:cNvSpPr txBox="true"/>
            <p:nvPr/>
          </p:nvSpPr>
          <p:spPr>
            <a:xfrm rot="0">
              <a:off x="730394" y="793141"/>
              <a:ext cx="12938659" cy="209020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640"/>
                </a:lnSpc>
              </a:pPr>
              <a:r>
                <a:rPr lang="en-US" sz="2600" spc="130" u="sng">
                  <a:solidFill>
                    <a:srgbClr val="191919"/>
                  </a:solidFill>
                  <a:latin typeface="Poppins"/>
                  <a:ea typeface="Poppins"/>
                  <a:cs typeface="Poppins"/>
                  <a:sym typeface="Poppins"/>
                </a:rPr>
                <a:t>Studenci na UAM: ~ 30000</a:t>
              </a:r>
            </a:p>
            <a:p>
              <a:pPr algn="ctr">
                <a:lnSpc>
                  <a:spcPts val="3640"/>
                </a:lnSpc>
              </a:pPr>
            </a:p>
            <a:p>
              <a:pPr algn="ctr" marL="0" indent="0" lvl="0">
                <a:lnSpc>
                  <a:spcPts val="5459"/>
                </a:lnSpc>
              </a:pPr>
              <a:r>
                <a:rPr lang="en-US" b="true" sz="3899" spc="194">
                  <a:solidFill>
                    <a:srgbClr val="191919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30000 x 2% = 600</a:t>
              </a:r>
            </a:p>
          </p:txBody>
        </p:sp>
        <p:sp>
          <p:nvSpPr>
            <p:cNvPr name="TextBox 22" id="22"/>
            <p:cNvSpPr txBox="true"/>
            <p:nvPr/>
          </p:nvSpPr>
          <p:spPr>
            <a:xfrm rot="0">
              <a:off x="0" y="-76200"/>
              <a:ext cx="14399448" cy="79654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4716"/>
                </a:lnSpc>
                <a:spcBef>
                  <a:spcPct val="0"/>
                </a:spcBef>
              </a:pPr>
            </a:p>
          </p:txBody>
        </p:sp>
      </p:grp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503389" y="771169"/>
            <a:ext cx="19294778" cy="8744663"/>
            <a:chOff x="0" y="0"/>
            <a:chExt cx="4816593" cy="218294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2182947"/>
            </a:xfrm>
            <a:custGeom>
              <a:avLst/>
              <a:gdLst/>
              <a:ahLst/>
              <a:cxnLst/>
              <a:rect r="r" b="b" t="t" l="l"/>
              <a:pathLst>
                <a:path h="2182947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2182947"/>
                  </a:lnTo>
                  <a:lnTo>
                    <a:pt x="0" y="2182947"/>
                  </a:lnTo>
                  <a:close/>
                </a:path>
              </a:pathLst>
            </a:custGeom>
            <a:solidFill>
              <a:srgbClr val="245898">
                <a:alpha val="57647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4816593" cy="22400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40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4292003" y="1136083"/>
            <a:ext cx="9703994" cy="457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640"/>
              </a:lnSpc>
            </a:pPr>
          </a:p>
        </p:txBody>
      </p:sp>
      <p:pic>
        <p:nvPicPr>
          <p:cNvPr name="Picture 6" id="6"/>
          <p:cNvPicPr>
            <a:picLocks noChangeAspect="true"/>
          </p:cNvPicPr>
          <p:nvPr>
            <a:videoFile r:link="rId3"/>
          </p:nvPr>
        </p:nvPicPr>
        <p:blipFill>
          <a:blip r:embed="rId2"/>
          <a:stretch>
            <a:fillRect/>
          </a:stretch>
        </p:blipFill>
        <p:spPr>
          <a:xfrm rot="0">
            <a:off x="1364894" y="771169"/>
            <a:ext cx="15558213" cy="874466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166303" y="5198205"/>
            <a:ext cx="1404331" cy="1404331"/>
          </a:xfrm>
          <a:custGeom>
            <a:avLst/>
            <a:gdLst/>
            <a:ahLst/>
            <a:cxnLst/>
            <a:rect r="r" b="b" t="t" l="l"/>
            <a:pathLst>
              <a:path h="1404331" w="1404331">
                <a:moveTo>
                  <a:pt x="0" y="0"/>
                </a:moveTo>
                <a:lnTo>
                  <a:pt x="1404331" y="0"/>
                </a:lnTo>
                <a:lnTo>
                  <a:pt x="1404331" y="1404331"/>
                </a:lnTo>
                <a:lnTo>
                  <a:pt x="0" y="140433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3811513" y="1028700"/>
            <a:ext cx="10799586" cy="1036022"/>
            <a:chOff x="0" y="0"/>
            <a:chExt cx="14399448" cy="1381363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730394" y="802666"/>
              <a:ext cx="12938659" cy="57869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3640"/>
                </a:lnSpc>
              </a:pPr>
              <a:r>
                <a:rPr lang="en-US" sz="2600" spc="130">
                  <a:solidFill>
                    <a:srgbClr val="191919"/>
                  </a:solidFill>
                  <a:latin typeface="Aileron"/>
                  <a:ea typeface="Aileron"/>
                  <a:cs typeface="Aileron"/>
                  <a:sym typeface="Aileron"/>
                </a:rPr>
                <a:t>asystent na start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-47625"/>
              <a:ext cx="14399448" cy="76796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4716"/>
                </a:lnSpc>
                <a:spcBef>
                  <a:spcPct val="0"/>
                </a:spcBef>
              </a:pPr>
              <a:r>
                <a:rPr lang="en-US" b="true" sz="3600" spc="107">
                  <a:solidFill>
                    <a:srgbClr val="191919"/>
                  </a:solidFill>
                  <a:latin typeface="Aileron Ultra-Bold"/>
                  <a:ea typeface="Aileron Ultra-Bold"/>
                  <a:cs typeface="Aileron Ultra-Bold"/>
                  <a:sym typeface="Aileron Ultra-Bold"/>
                </a:rPr>
                <a:t>ANKIETA</a:t>
              </a: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451980" y="7086159"/>
            <a:ext cx="5070040" cy="1483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951"/>
              </a:lnSpc>
            </a:pPr>
            <a:r>
              <a:rPr lang="en-US" sz="2822" spc="84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Jak oceniasz użyteczność wsparcia oferowanego przez Asystenta Na Start?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3043126" y="6935911"/>
            <a:ext cx="5070040" cy="1483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951"/>
              </a:lnSpc>
            </a:pPr>
            <a:r>
              <a:rPr lang="en-US" sz="2822" spc="84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Czy rozważasz zostanie Asystentem Na Start w kolejnych latach?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6175751" y="3027415"/>
            <a:ext cx="6069666" cy="5428086"/>
            <a:chOff x="0" y="0"/>
            <a:chExt cx="1432835" cy="1281381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432835" cy="1281381"/>
            </a:xfrm>
            <a:custGeom>
              <a:avLst/>
              <a:gdLst/>
              <a:ahLst/>
              <a:cxnLst/>
              <a:rect r="r" b="b" t="t" l="l"/>
              <a:pathLst>
                <a:path h="1281381" w="1432835">
                  <a:moveTo>
                    <a:pt x="0" y="0"/>
                  </a:moveTo>
                  <a:lnTo>
                    <a:pt x="1432835" y="0"/>
                  </a:lnTo>
                  <a:lnTo>
                    <a:pt x="1432835" y="1281381"/>
                  </a:lnTo>
                  <a:lnTo>
                    <a:pt x="0" y="1281381"/>
                  </a:lnTo>
                  <a:close/>
                </a:path>
              </a:pathLst>
            </a:custGeom>
            <a:solidFill>
              <a:srgbClr val="85BCD7">
                <a:alpha val="57647"/>
              </a:srgbClr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57150"/>
              <a:ext cx="1432835" cy="133853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40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6494959" y="3152079"/>
            <a:ext cx="5434135" cy="23436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72"/>
              </a:lnSpc>
            </a:pPr>
            <a:r>
              <a:rPr lang="en-US" sz="2694" spc="80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W czym najbardziej pomógł Ci Asystent Na Start:</a:t>
            </a:r>
          </a:p>
          <a:p>
            <a:pPr algn="l" marL="581815" indent="-290908" lvl="1">
              <a:lnSpc>
                <a:spcPts val="3772"/>
              </a:lnSpc>
              <a:buFont typeface="Arial"/>
              <a:buChar char="•"/>
            </a:pPr>
            <a:r>
              <a:rPr lang="en-US" sz="2694" spc="80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Korzystanie z systemu USOS</a:t>
            </a:r>
          </a:p>
          <a:p>
            <a:pPr algn="l" marL="581815" indent="-290908" lvl="1">
              <a:lnSpc>
                <a:spcPts val="3772"/>
              </a:lnSpc>
              <a:buFont typeface="Arial"/>
              <a:buChar char="•"/>
            </a:pPr>
            <a:r>
              <a:rPr lang="en-US" sz="2694" spc="80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"Wypożyczenie książek z biblioteki"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6177194" y="5560894"/>
            <a:ext cx="6069666" cy="2864333"/>
            <a:chOff x="0" y="0"/>
            <a:chExt cx="1432835" cy="676169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432835" cy="676169"/>
            </a:xfrm>
            <a:custGeom>
              <a:avLst/>
              <a:gdLst/>
              <a:ahLst/>
              <a:cxnLst/>
              <a:rect r="r" b="b" t="t" l="l"/>
              <a:pathLst>
                <a:path h="676169" w="1432835">
                  <a:moveTo>
                    <a:pt x="0" y="0"/>
                  </a:moveTo>
                  <a:lnTo>
                    <a:pt x="1432835" y="0"/>
                  </a:lnTo>
                  <a:lnTo>
                    <a:pt x="1432835" y="676169"/>
                  </a:lnTo>
                  <a:lnTo>
                    <a:pt x="0" y="676169"/>
                  </a:lnTo>
                  <a:close/>
                </a:path>
              </a:pathLst>
            </a:custGeom>
            <a:solidFill>
              <a:srgbClr val="245898">
                <a:alpha val="57647"/>
              </a:srgbClr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57150"/>
              <a:ext cx="1432835" cy="73331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40"/>
                </a:lnSpc>
              </a:pP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6494959" y="5693833"/>
            <a:ext cx="5091994" cy="23436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72"/>
              </a:lnSpc>
            </a:pPr>
            <a:r>
              <a:rPr lang="en-US" sz="2694" spc="80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Co najbardziej podobało Ci się w programie "Asystent Na Start"?</a:t>
            </a:r>
          </a:p>
          <a:p>
            <a:pPr algn="l" marL="581815" indent="-290908" lvl="1">
              <a:lnSpc>
                <a:spcPts val="3772"/>
              </a:lnSpc>
              <a:buFont typeface="Arial"/>
              <a:buChar char="•"/>
            </a:pPr>
            <a:r>
              <a:rPr lang="en-US" sz="2694" spc="80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To ,że mogłam pogadać sobie na luzie z asystentką</a:t>
            </a:r>
          </a:p>
        </p:txBody>
      </p:sp>
      <p:grpSp>
        <p:nvGrpSpPr>
          <p:cNvPr name="Group 16" id="16"/>
          <p:cNvGrpSpPr/>
          <p:nvPr/>
        </p:nvGrpSpPr>
        <p:grpSpPr>
          <a:xfrm rot="5400000">
            <a:off x="1424558" y="3458554"/>
            <a:ext cx="3070709" cy="54176"/>
            <a:chOff x="0" y="0"/>
            <a:chExt cx="34882110" cy="6350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-16002" y="212852"/>
              <a:ext cx="34914114" cy="209296"/>
            </a:xfrm>
            <a:custGeom>
              <a:avLst/>
              <a:gdLst/>
              <a:ahLst/>
              <a:cxnLst/>
              <a:rect r="r" b="b" t="t" l="l"/>
              <a:pathLst>
                <a:path h="209296" w="34914114">
                  <a:moveTo>
                    <a:pt x="34791306" y="9398"/>
                  </a:moveTo>
                  <a:lnTo>
                    <a:pt x="32602224" y="9398"/>
                  </a:lnTo>
                  <a:lnTo>
                    <a:pt x="23645786" y="9398"/>
                  </a:lnTo>
                  <a:lnTo>
                    <a:pt x="12778781" y="9398"/>
                  </a:lnTo>
                  <a:lnTo>
                    <a:pt x="3382459" y="9398"/>
                  </a:lnTo>
                  <a:cubicBezTo>
                    <a:pt x="1863508" y="9398"/>
                    <a:pt x="381000" y="0"/>
                    <a:pt x="133350" y="9398"/>
                  </a:cubicBezTo>
                  <a:cubicBezTo>
                    <a:pt x="129794" y="9525"/>
                    <a:pt x="126365" y="9398"/>
                    <a:pt x="122809" y="9398"/>
                  </a:cubicBezTo>
                  <a:cubicBezTo>
                    <a:pt x="254" y="9398"/>
                    <a:pt x="0" y="199898"/>
                    <a:pt x="122809" y="199898"/>
                  </a:cubicBezTo>
                  <a:lnTo>
                    <a:pt x="2512819" y="199898"/>
                  </a:lnTo>
                  <a:lnTo>
                    <a:pt x="11469259" y="199898"/>
                  </a:lnTo>
                  <a:lnTo>
                    <a:pt x="22336263" y="199898"/>
                  </a:lnTo>
                  <a:lnTo>
                    <a:pt x="31732587" y="199898"/>
                  </a:lnTo>
                  <a:cubicBezTo>
                    <a:pt x="33251536" y="199898"/>
                    <a:pt x="34533114" y="209296"/>
                    <a:pt x="34780764" y="199898"/>
                  </a:cubicBezTo>
                  <a:cubicBezTo>
                    <a:pt x="34784320" y="199771"/>
                    <a:pt x="34787749" y="199898"/>
                    <a:pt x="34791306" y="199898"/>
                  </a:cubicBezTo>
                  <a:cubicBezTo>
                    <a:pt x="34913859" y="199898"/>
                    <a:pt x="34914114" y="9398"/>
                    <a:pt x="34791306" y="9398"/>
                  </a:cubicBezTo>
                  <a:close/>
                </a:path>
              </a:pathLst>
            </a:custGeom>
            <a:solidFill>
              <a:srgbClr val="191919">
                <a:alpha val="19608"/>
              </a:srgbClr>
            </a:solidFill>
          </p:spPr>
        </p:sp>
      </p:grpSp>
      <p:sp>
        <p:nvSpPr>
          <p:cNvPr name="Freeform 18" id="18"/>
          <p:cNvSpPr/>
          <p:nvPr/>
        </p:nvSpPr>
        <p:spPr>
          <a:xfrm flipH="false" flipV="false" rot="0">
            <a:off x="2242841" y="5369246"/>
            <a:ext cx="1251255" cy="1126130"/>
          </a:xfrm>
          <a:custGeom>
            <a:avLst/>
            <a:gdLst/>
            <a:ahLst/>
            <a:cxnLst/>
            <a:rect r="r" b="b" t="t" l="l"/>
            <a:pathLst>
              <a:path h="1126130" w="1251255">
                <a:moveTo>
                  <a:pt x="0" y="0"/>
                </a:moveTo>
                <a:lnTo>
                  <a:pt x="1251255" y="0"/>
                </a:lnTo>
                <a:lnTo>
                  <a:pt x="1251255" y="1126129"/>
                </a:lnTo>
                <a:lnTo>
                  <a:pt x="0" y="112612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pic>
        <p:nvPicPr>
          <p:cNvPr name="Picture 19" id="19"/>
          <p:cNvPicPr>
            <a:picLocks noChangeAspect="true"/>
          </p:cNvPicPr>
          <p:nvPr/>
        </p:nvPicPr>
        <p:blipFill>
          <a:blip r:embed="rId6"/>
          <a:stretch>
            <a:fillRect/>
          </a:stretch>
        </p:blipFill>
        <p:spPr>
          <a:xfrm rot="0">
            <a:off x="1706830" y="1508396"/>
            <a:ext cx="2506167" cy="2906597"/>
          </a:xfrm>
          <a:prstGeom prst="rect">
            <a:avLst/>
          </a:prstGeom>
        </p:spPr>
      </p:pic>
      <p:sp>
        <p:nvSpPr>
          <p:cNvPr name="Freeform 20" id="20"/>
          <p:cNvSpPr/>
          <p:nvPr/>
        </p:nvSpPr>
        <p:spPr>
          <a:xfrm flipH="false" flipV="false" rot="0">
            <a:off x="2084222" y="1885788"/>
            <a:ext cx="1751381" cy="1751381"/>
          </a:xfrm>
          <a:custGeom>
            <a:avLst/>
            <a:gdLst/>
            <a:ahLst/>
            <a:cxnLst/>
            <a:rect r="r" b="b" t="t" l="l"/>
            <a:pathLst>
              <a:path h="1751381" w="1751381">
                <a:moveTo>
                  <a:pt x="0" y="0"/>
                </a:moveTo>
                <a:lnTo>
                  <a:pt x="1751381" y="0"/>
                </a:lnTo>
                <a:lnTo>
                  <a:pt x="1751381" y="1751381"/>
                </a:lnTo>
                <a:lnTo>
                  <a:pt x="0" y="175138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2204994" y="2381640"/>
            <a:ext cx="1557407" cy="6457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268"/>
              </a:lnSpc>
            </a:pPr>
            <a:r>
              <a:rPr lang="en-US" b="true" sz="3763" spc="112">
                <a:solidFill>
                  <a:srgbClr val="13538A"/>
                </a:solidFill>
                <a:latin typeface="Aileron Bold"/>
                <a:ea typeface="Aileron Bold"/>
                <a:cs typeface="Aileron Bold"/>
                <a:sym typeface="Aileron Bold"/>
              </a:rPr>
              <a:t>5.00</a:t>
            </a:r>
          </a:p>
        </p:txBody>
      </p:sp>
      <p:sp>
        <p:nvSpPr>
          <p:cNvPr name="Freeform 22" id="22"/>
          <p:cNvSpPr/>
          <p:nvPr/>
        </p:nvSpPr>
        <p:spPr>
          <a:xfrm flipH="false" flipV="false" rot="0">
            <a:off x="14875981" y="5198205"/>
            <a:ext cx="1404331" cy="1404331"/>
          </a:xfrm>
          <a:custGeom>
            <a:avLst/>
            <a:gdLst/>
            <a:ahLst/>
            <a:cxnLst/>
            <a:rect r="r" b="b" t="t" l="l"/>
            <a:pathLst>
              <a:path h="1404331" w="1404331">
                <a:moveTo>
                  <a:pt x="0" y="0"/>
                </a:moveTo>
                <a:lnTo>
                  <a:pt x="1404331" y="0"/>
                </a:lnTo>
                <a:lnTo>
                  <a:pt x="1404331" y="1404331"/>
                </a:lnTo>
                <a:lnTo>
                  <a:pt x="0" y="140433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15004321" y="5347724"/>
            <a:ext cx="1147651" cy="1147651"/>
          </a:xfrm>
          <a:custGeom>
            <a:avLst/>
            <a:gdLst/>
            <a:ahLst/>
            <a:cxnLst/>
            <a:rect r="r" b="b" t="t" l="l"/>
            <a:pathLst>
              <a:path h="1147651" w="1147651">
                <a:moveTo>
                  <a:pt x="0" y="0"/>
                </a:moveTo>
                <a:lnTo>
                  <a:pt x="1147651" y="0"/>
                </a:lnTo>
                <a:lnTo>
                  <a:pt x="1147651" y="1147651"/>
                </a:lnTo>
                <a:lnTo>
                  <a:pt x="0" y="114765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4" id="24"/>
          <p:cNvGrpSpPr/>
          <p:nvPr/>
        </p:nvGrpSpPr>
        <p:grpSpPr>
          <a:xfrm rot="5400000">
            <a:off x="14134236" y="3458554"/>
            <a:ext cx="3070709" cy="54176"/>
            <a:chOff x="0" y="0"/>
            <a:chExt cx="34882110" cy="6350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-16002" y="212852"/>
              <a:ext cx="34914114" cy="209296"/>
            </a:xfrm>
            <a:custGeom>
              <a:avLst/>
              <a:gdLst/>
              <a:ahLst/>
              <a:cxnLst/>
              <a:rect r="r" b="b" t="t" l="l"/>
              <a:pathLst>
                <a:path h="209296" w="34914114">
                  <a:moveTo>
                    <a:pt x="34791306" y="9398"/>
                  </a:moveTo>
                  <a:lnTo>
                    <a:pt x="32602224" y="9398"/>
                  </a:lnTo>
                  <a:lnTo>
                    <a:pt x="23645786" y="9398"/>
                  </a:lnTo>
                  <a:lnTo>
                    <a:pt x="12778781" y="9398"/>
                  </a:lnTo>
                  <a:lnTo>
                    <a:pt x="3382459" y="9398"/>
                  </a:lnTo>
                  <a:cubicBezTo>
                    <a:pt x="1863508" y="9398"/>
                    <a:pt x="381000" y="0"/>
                    <a:pt x="133350" y="9398"/>
                  </a:cubicBezTo>
                  <a:cubicBezTo>
                    <a:pt x="129794" y="9525"/>
                    <a:pt x="126365" y="9398"/>
                    <a:pt x="122809" y="9398"/>
                  </a:cubicBezTo>
                  <a:cubicBezTo>
                    <a:pt x="254" y="9398"/>
                    <a:pt x="0" y="199898"/>
                    <a:pt x="122809" y="199898"/>
                  </a:cubicBezTo>
                  <a:lnTo>
                    <a:pt x="2512819" y="199898"/>
                  </a:lnTo>
                  <a:lnTo>
                    <a:pt x="11469259" y="199898"/>
                  </a:lnTo>
                  <a:lnTo>
                    <a:pt x="22336263" y="199898"/>
                  </a:lnTo>
                  <a:lnTo>
                    <a:pt x="31732587" y="199898"/>
                  </a:lnTo>
                  <a:cubicBezTo>
                    <a:pt x="33251536" y="199898"/>
                    <a:pt x="34533114" y="209296"/>
                    <a:pt x="34780764" y="199898"/>
                  </a:cubicBezTo>
                  <a:cubicBezTo>
                    <a:pt x="34784320" y="199771"/>
                    <a:pt x="34787749" y="199898"/>
                    <a:pt x="34791306" y="199898"/>
                  </a:cubicBezTo>
                  <a:cubicBezTo>
                    <a:pt x="34913859" y="199898"/>
                    <a:pt x="34914114" y="9398"/>
                    <a:pt x="34791306" y="9398"/>
                  </a:cubicBezTo>
                  <a:close/>
                </a:path>
              </a:pathLst>
            </a:custGeom>
            <a:solidFill>
              <a:srgbClr val="191919">
                <a:alpha val="19608"/>
              </a:srgbClr>
            </a:solidFill>
          </p:spPr>
        </p:sp>
      </p:grpSp>
      <p:pic>
        <p:nvPicPr>
          <p:cNvPr name="Picture 26" id="26"/>
          <p:cNvPicPr>
            <a:picLocks noChangeAspect="true"/>
          </p:cNvPicPr>
          <p:nvPr/>
        </p:nvPicPr>
        <p:blipFill>
          <a:blip r:embed="rId11"/>
          <a:stretch>
            <a:fillRect/>
          </a:stretch>
        </p:blipFill>
        <p:spPr>
          <a:xfrm rot="0">
            <a:off x="13812951" y="1441172"/>
            <a:ext cx="3713278" cy="2640614"/>
          </a:xfrm>
          <a:prstGeom prst="rect">
            <a:avLst/>
          </a:prstGeom>
        </p:spPr>
      </p:pic>
      <p:sp>
        <p:nvSpPr>
          <p:cNvPr name="Freeform 27" id="27"/>
          <p:cNvSpPr/>
          <p:nvPr/>
        </p:nvSpPr>
        <p:spPr>
          <a:xfrm flipH="false" flipV="false" rot="0">
            <a:off x="14793900" y="1885788"/>
            <a:ext cx="1751381" cy="1751381"/>
          </a:xfrm>
          <a:custGeom>
            <a:avLst/>
            <a:gdLst/>
            <a:ahLst/>
            <a:cxnLst/>
            <a:rect r="r" b="b" t="t" l="l"/>
            <a:pathLst>
              <a:path h="1751381" w="1751381">
                <a:moveTo>
                  <a:pt x="0" y="0"/>
                </a:moveTo>
                <a:lnTo>
                  <a:pt x="1751381" y="0"/>
                </a:lnTo>
                <a:lnTo>
                  <a:pt x="1751381" y="1751381"/>
                </a:lnTo>
                <a:lnTo>
                  <a:pt x="0" y="175138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8" id="28"/>
          <p:cNvSpPr txBox="true"/>
          <p:nvPr/>
        </p:nvSpPr>
        <p:spPr>
          <a:xfrm rot="0">
            <a:off x="14914672" y="2381640"/>
            <a:ext cx="1557407" cy="6457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268"/>
              </a:lnSpc>
            </a:pPr>
            <a:r>
              <a:rPr lang="en-US" b="true" sz="3763" spc="112">
                <a:solidFill>
                  <a:srgbClr val="13538A"/>
                </a:solidFill>
                <a:latin typeface="Aileron Bold"/>
                <a:ea typeface="Aileron Bold"/>
                <a:cs typeface="Aileron Bold"/>
                <a:sym typeface="Aileron Bold"/>
              </a:rPr>
              <a:t>50%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249964" y="1672907"/>
            <a:ext cx="10202630" cy="7585393"/>
            <a:chOff x="0" y="0"/>
            <a:chExt cx="2687112" cy="199779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687112" cy="1997799"/>
            </a:xfrm>
            <a:custGeom>
              <a:avLst/>
              <a:gdLst/>
              <a:ahLst/>
              <a:cxnLst/>
              <a:rect r="r" b="b" t="t" l="l"/>
              <a:pathLst>
                <a:path h="1997799" w="2687112">
                  <a:moveTo>
                    <a:pt x="0" y="0"/>
                  </a:moveTo>
                  <a:lnTo>
                    <a:pt x="2687112" y="0"/>
                  </a:lnTo>
                  <a:lnTo>
                    <a:pt x="2687112" y="1997799"/>
                  </a:lnTo>
                  <a:lnTo>
                    <a:pt x="0" y="1997799"/>
                  </a:lnTo>
                  <a:close/>
                </a:path>
              </a:pathLst>
            </a:custGeom>
            <a:solidFill>
              <a:srgbClr val="245898">
                <a:alpha val="57647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2687112" cy="20549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40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4699203" y="1028700"/>
            <a:ext cx="9847588" cy="7422620"/>
          </a:xfrm>
          <a:custGeom>
            <a:avLst/>
            <a:gdLst/>
            <a:ahLst/>
            <a:cxnLst/>
            <a:rect r="r" b="b" t="t" l="l"/>
            <a:pathLst>
              <a:path h="7422620" w="9847588">
                <a:moveTo>
                  <a:pt x="0" y="0"/>
                </a:moveTo>
                <a:lnTo>
                  <a:pt x="9847588" y="0"/>
                </a:lnTo>
                <a:lnTo>
                  <a:pt x="9847588" y="7422620"/>
                </a:lnTo>
                <a:lnTo>
                  <a:pt x="0" y="74226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621384" y="6460446"/>
            <a:ext cx="2396897" cy="457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640"/>
              </a:lnSpc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1028700" y="2453830"/>
            <a:ext cx="569045" cy="52650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52"/>
              </a:lnSpc>
            </a:pPr>
            <a:r>
              <a:rPr lang="en-US" b="true" sz="6299" spc="188">
                <a:solidFill>
                  <a:srgbClr val="191919"/>
                </a:solidFill>
                <a:latin typeface="Poppins Ultra-Bold"/>
                <a:ea typeface="Poppins Ultra-Bold"/>
                <a:cs typeface="Poppins Ultra-Bold"/>
                <a:sym typeface="Poppins Ultra-Bold"/>
              </a:rPr>
              <a:t>OBÓZ</a:t>
            </a:r>
          </a:p>
          <a:p>
            <a:pPr algn="ctr" marL="0" indent="0" lvl="0">
              <a:lnSpc>
                <a:spcPts val="8252"/>
              </a:lnSpc>
              <a:spcBef>
                <a:spcPct val="0"/>
              </a:spcBef>
            </a:pPr>
            <a:r>
              <a:rPr lang="en-US" b="true" sz="6299" spc="188">
                <a:solidFill>
                  <a:srgbClr val="191919"/>
                </a:solidFill>
                <a:latin typeface="Poppins Ultra-Bold"/>
                <a:ea typeface="Poppins Ultra-Bold"/>
                <a:cs typeface="Poppins Ultra-Bold"/>
                <a:sym typeface="Poppins Ultra-Bold"/>
              </a:rPr>
              <a:t>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773784" y="6612846"/>
            <a:ext cx="2396897" cy="457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640"/>
              </a:lnSpc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2819832" y="-1601978"/>
            <a:ext cx="546236" cy="115055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466"/>
              </a:lnSpc>
            </a:pPr>
          </a:p>
          <a:p>
            <a:pPr algn="ctr" marL="0" indent="0" lvl="0">
              <a:lnSpc>
                <a:spcPts val="6942"/>
              </a:lnSpc>
              <a:spcBef>
                <a:spcPct val="0"/>
              </a:spcBef>
            </a:pPr>
            <a:r>
              <a:rPr lang="en-US" b="true" sz="5299" spc="158">
                <a:solidFill>
                  <a:srgbClr val="191919"/>
                </a:solidFill>
                <a:latin typeface="Poppins Ultra-Bold"/>
                <a:ea typeface="Poppins Ultra-Bold"/>
                <a:cs typeface="Poppins Ultra-Bold"/>
                <a:sym typeface="Poppins Ultra-Bold"/>
              </a:rPr>
              <a:t> ADAPTACYJNY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400000">
            <a:off x="808490" y="4150976"/>
            <a:ext cx="3132978" cy="55274"/>
            <a:chOff x="0" y="0"/>
            <a:chExt cx="34882110" cy="635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-16002" y="212852"/>
              <a:ext cx="34914114" cy="209296"/>
            </a:xfrm>
            <a:custGeom>
              <a:avLst/>
              <a:gdLst/>
              <a:ahLst/>
              <a:cxnLst/>
              <a:rect r="r" b="b" t="t" l="l"/>
              <a:pathLst>
                <a:path h="209296" w="34914114">
                  <a:moveTo>
                    <a:pt x="34791306" y="9398"/>
                  </a:moveTo>
                  <a:lnTo>
                    <a:pt x="32602224" y="9398"/>
                  </a:lnTo>
                  <a:lnTo>
                    <a:pt x="23645786" y="9398"/>
                  </a:lnTo>
                  <a:lnTo>
                    <a:pt x="12778781" y="9398"/>
                  </a:lnTo>
                  <a:lnTo>
                    <a:pt x="3382459" y="9398"/>
                  </a:lnTo>
                  <a:cubicBezTo>
                    <a:pt x="1863508" y="9398"/>
                    <a:pt x="381000" y="0"/>
                    <a:pt x="133350" y="9398"/>
                  </a:cubicBezTo>
                  <a:cubicBezTo>
                    <a:pt x="129794" y="9525"/>
                    <a:pt x="126365" y="9398"/>
                    <a:pt x="122809" y="9398"/>
                  </a:cubicBezTo>
                  <a:cubicBezTo>
                    <a:pt x="254" y="9398"/>
                    <a:pt x="0" y="199898"/>
                    <a:pt x="122809" y="199898"/>
                  </a:cubicBezTo>
                  <a:lnTo>
                    <a:pt x="2512819" y="199898"/>
                  </a:lnTo>
                  <a:lnTo>
                    <a:pt x="11469259" y="199898"/>
                  </a:lnTo>
                  <a:lnTo>
                    <a:pt x="22336263" y="199898"/>
                  </a:lnTo>
                  <a:lnTo>
                    <a:pt x="31732587" y="199898"/>
                  </a:lnTo>
                  <a:cubicBezTo>
                    <a:pt x="33251536" y="199898"/>
                    <a:pt x="34533114" y="209296"/>
                    <a:pt x="34780764" y="199898"/>
                  </a:cubicBezTo>
                  <a:cubicBezTo>
                    <a:pt x="34784320" y="199771"/>
                    <a:pt x="34787749" y="199898"/>
                    <a:pt x="34791306" y="199898"/>
                  </a:cubicBezTo>
                  <a:cubicBezTo>
                    <a:pt x="34913859" y="199898"/>
                    <a:pt x="34914114" y="9398"/>
                    <a:pt x="34791306" y="9398"/>
                  </a:cubicBezTo>
                  <a:close/>
                </a:path>
              </a:pathLst>
            </a:custGeom>
            <a:solidFill>
              <a:srgbClr val="191919">
                <a:alpha val="19608"/>
              </a:srgbClr>
            </a:solidFill>
          </p:spPr>
        </p:sp>
      </p:grpSp>
      <p:pic>
        <p:nvPicPr>
          <p:cNvPr name="Picture 4" id="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844515" y="1397022"/>
            <a:ext cx="3005652" cy="3939104"/>
          </a:xfrm>
          <a:prstGeom prst="rect">
            <a:avLst/>
          </a:prstGeom>
        </p:spPr>
      </p:pic>
      <p:sp>
        <p:nvSpPr>
          <p:cNvPr name="Freeform 5" id="5"/>
          <p:cNvSpPr/>
          <p:nvPr/>
        </p:nvSpPr>
        <p:spPr>
          <a:xfrm flipH="false" flipV="false" rot="0">
            <a:off x="1329841" y="2347624"/>
            <a:ext cx="2035000" cy="2035000"/>
          </a:xfrm>
          <a:custGeom>
            <a:avLst/>
            <a:gdLst/>
            <a:ahLst/>
            <a:cxnLst/>
            <a:rect r="r" b="b" t="t" l="l"/>
            <a:pathLst>
              <a:path h="2035000" w="2035000">
                <a:moveTo>
                  <a:pt x="0" y="0"/>
                </a:moveTo>
                <a:lnTo>
                  <a:pt x="2035001" y="0"/>
                </a:lnTo>
                <a:lnTo>
                  <a:pt x="2035001" y="2035000"/>
                </a:lnTo>
                <a:lnTo>
                  <a:pt x="0" y="2035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726621" y="6175066"/>
            <a:ext cx="1296716" cy="1296716"/>
          </a:xfrm>
          <a:custGeom>
            <a:avLst/>
            <a:gdLst/>
            <a:ahLst/>
            <a:cxnLst/>
            <a:rect r="r" b="b" t="t" l="l"/>
            <a:pathLst>
              <a:path h="1296716" w="1296716">
                <a:moveTo>
                  <a:pt x="0" y="0"/>
                </a:moveTo>
                <a:lnTo>
                  <a:pt x="1296716" y="0"/>
                </a:lnTo>
                <a:lnTo>
                  <a:pt x="1296716" y="1296716"/>
                </a:lnTo>
                <a:lnTo>
                  <a:pt x="0" y="129671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888176" y="6385301"/>
            <a:ext cx="973606" cy="876246"/>
          </a:xfrm>
          <a:custGeom>
            <a:avLst/>
            <a:gdLst/>
            <a:ahLst/>
            <a:cxnLst/>
            <a:rect r="r" b="b" t="t" l="l"/>
            <a:pathLst>
              <a:path h="876246" w="973606">
                <a:moveTo>
                  <a:pt x="0" y="0"/>
                </a:moveTo>
                <a:lnTo>
                  <a:pt x="973606" y="0"/>
                </a:lnTo>
                <a:lnTo>
                  <a:pt x="973606" y="876245"/>
                </a:lnTo>
                <a:lnTo>
                  <a:pt x="0" y="87624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5400000">
            <a:off x="4401863" y="4075629"/>
            <a:ext cx="3132978" cy="55274"/>
            <a:chOff x="0" y="0"/>
            <a:chExt cx="34882110" cy="6350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-16002" y="212852"/>
              <a:ext cx="34914114" cy="209296"/>
            </a:xfrm>
            <a:custGeom>
              <a:avLst/>
              <a:gdLst/>
              <a:ahLst/>
              <a:cxnLst/>
              <a:rect r="r" b="b" t="t" l="l"/>
              <a:pathLst>
                <a:path h="209296" w="34914114">
                  <a:moveTo>
                    <a:pt x="34791306" y="9398"/>
                  </a:moveTo>
                  <a:lnTo>
                    <a:pt x="32602224" y="9398"/>
                  </a:lnTo>
                  <a:lnTo>
                    <a:pt x="23645786" y="9398"/>
                  </a:lnTo>
                  <a:lnTo>
                    <a:pt x="12778781" y="9398"/>
                  </a:lnTo>
                  <a:lnTo>
                    <a:pt x="3382459" y="9398"/>
                  </a:lnTo>
                  <a:cubicBezTo>
                    <a:pt x="1863508" y="9398"/>
                    <a:pt x="381000" y="0"/>
                    <a:pt x="133350" y="9398"/>
                  </a:cubicBezTo>
                  <a:cubicBezTo>
                    <a:pt x="129794" y="9525"/>
                    <a:pt x="126365" y="9398"/>
                    <a:pt x="122809" y="9398"/>
                  </a:cubicBezTo>
                  <a:cubicBezTo>
                    <a:pt x="254" y="9398"/>
                    <a:pt x="0" y="199898"/>
                    <a:pt x="122809" y="199898"/>
                  </a:cubicBezTo>
                  <a:lnTo>
                    <a:pt x="2512819" y="199898"/>
                  </a:lnTo>
                  <a:lnTo>
                    <a:pt x="11469259" y="199898"/>
                  </a:lnTo>
                  <a:lnTo>
                    <a:pt x="22336263" y="199898"/>
                  </a:lnTo>
                  <a:lnTo>
                    <a:pt x="31732587" y="199898"/>
                  </a:lnTo>
                  <a:cubicBezTo>
                    <a:pt x="33251536" y="199898"/>
                    <a:pt x="34533114" y="209296"/>
                    <a:pt x="34780764" y="199898"/>
                  </a:cubicBezTo>
                  <a:cubicBezTo>
                    <a:pt x="34784320" y="199771"/>
                    <a:pt x="34787749" y="199898"/>
                    <a:pt x="34791306" y="199898"/>
                  </a:cubicBezTo>
                  <a:cubicBezTo>
                    <a:pt x="34913859" y="199898"/>
                    <a:pt x="34914114" y="9398"/>
                    <a:pt x="34791306" y="9398"/>
                  </a:cubicBezTo>
                  <a:close/>
                </a:path>
              </a:pathLst>
            </a:custGeom>
            <a:solidFill>
              <a:srgbClr val="191919">
                <a:alpha val="19608"/>
              </a:srgbClr>
            </a:solidFill>
          </p:spPr>
        </p:sp>
      </p:grpSp>
      <p:pic>
        <p:nvPicPr>
          <p:cNvPr name="Picture 10" id="10"/>
          <p:cNvPicPr>
            <a:picLocks noChangeAspect="true"/>
          </p:cNvPicPr>
          <p:nvPr/>
        </p:nvPicPr>
        <p:blipFill>
          <a:blip r:embed="rId9"/>
          <a:stretch>
            <a:fillRect/>
          </a:stretch>
        </p:blipFill>
        <p:spPr>
          <a:xfrm rot="0">
            <a:off x="4512054" y="1833479"/>
            <a:ext cx="2912597" cy="3380773"/>
          </a:xfrm>
          <a:prstGeom prst="rect">
            <a:avLst/>
          </a:prstGeom>
        </p:spPr>
      </p:pic>
      <p:sp>
        <p:nvSpPr>
          <p:cNvPr name="Freeform 11" id="11"/>
          <p:cNvSpPr/>
          <p:nvPr/>
        </p:nvSpPr>
        <p:spPr>
          <a:xfrm flipH="false" flipV="false" rot="0">
            <a:off x="4950852" y="2272277"/>
            <a:ext cx="2035000" cy="2035000"/>
          </a:xfrm>
          <a:custGeom>
            <a:avLst/>
            <a:gdLst/>
            <a:ahLst/>
            <a:cxnLst/>
            <a:rect r="r" b="b" t="t" l="l"/>
            <a:pathLst>
              <a:path h="2035000" w="2035000">
                <a:moveTo>
                  <a:pt x="0" y="0"/>
                </a:moveTo>
                <a:lnTo>
                  <a:pt x="2035001" y="0"/>
                </a:lnTo>
                <a:lnTo>
                  <a:pt x="2035001" y="2035000"/>
                </a:lnTo>
                <a:lnTo>
                  <a:pt x="0" y="2035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5347632" y="6099718"/>
            <a:ext cx="1296716" cy="1296716"/>
          </a:xfrm>
          <a:custGeom>
            <a:avLst/>
            <a:gdLst/>
            <a:ahLst/>
            <a:cxnLst/>
            <a:rect r="r" b="b" t="t" l="l"/>
            <a:pathLst>
              <a:path h="1296716" w="1296716">
                <a:moveTo>
                  <a:pt x="0" y="0"/>
                </a:moveTo>
                <a:lnTo>
                  <a:pt x="1296716" y="0"/>
                </a:lnTo>
                <a:lnTo>
                  <a:pt x="1296716" y="1296717"/>
                </a:lnTo>
                <a:lnTo>
                  <a:pt x="0" y="129671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5585708" y="6235224"/>
            <a:ext cx="820564" cy="1025705"/>
          </a:xfrm>
          <a:custGeom>
            <a:avLst/>
            <a:gdLst/>
            <a:ahLst/>
            <a:cxnLst/>
            <a:rect r="r" b="b" t="t" l="l"/>
            <a:pathLst>
              <a:path h="1025705" w="820564">
                <a:moveTo>
                  <a:pt x="0" y="0"/>
                </a:moveTo>
                <a:lnTo>
                  <a:pt x="820564" y="0"/>
                </a:lnTo>
                <a:lnTo>
                  <a:pt x="820564" y="1025705"/>
                </a:lnTo>
                <a:lnTo>
                  <a:pt x="0" y="102570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5400000">
            <a:off x="8079284" y="4287369"/>
            <a:ext cx="3132978" cy="55274"/>
            <a:chOff x="0" y="0"/>
            <a:chExt cx="34882110" cy="6350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-16002" y="212852"/>
              <a:ext cx="34914114" cy="209296"/>
            </a:xfrm>
            <a:custGeom>
              <a:avLst/>
              <a:gdLst/>
              <a:ahLst/>
              <a:cxnLst/>
              <a:rect r="r" b="b" t="t" l="l"/>
              <a:pathLst>
                <a:path h="209296" w="34914114">
                  <a:moveTo>
                    <a:pt x="34791306" y="9398"/>
                  </a:moveTo>
                  <a:lnTo>
                    <a:pt x="32602224" y="9398"/>
                  </a:lnTo>
                  <a:lnTo>
                    <a:pt x="23645786" y="9398"/>
                  </a:lnTo>
                  <a:lnTo>
                    <a:pt x="12778781" y="9398"/>
                  </a:lnTo>
                  <a:lnTo>
                    <a:pt x="3382459" y="9398"/>
                  </a:lnTo>
                  <a:cubicBezTo>
                    <a:pt x="1863508" y="9398"/>
                    <a:pt x="381000" y="0"/>
                    <a:pt x="133350" y="9398"/>
                  </a:cubicBezTo>
                  <a:cubicBezTo>
                    <a:pt x="129794" y="9525"/>
                    <a:pt x="126365" y="9398"/>
                    <a:pt x="122809" y="9398"/>
                  </a:cubicBezTo>
                  <a:cubicBezTo>
                    <a:pt x="254" y="9398"/>
                    <a:pt x="0" y="199898"/>
                    <a:pt x="122809" y="199898"/>
                  </a:cubicBezTo>
                  <a:lnTo>
                    <a:pt x="2512819" y="199898"/>
                  </a:lnTo>
                  <a:lnTo>
                    <a:pt x="11469259" y="199898"/>
                  </a:lnTo>
                  <a:lnTo>
                    <a:pt x="22336263" y="199898"/>
                  </a:lnTo>
                  <a:lnTo>
                    <a:pt x="31732587" y="199898"/>
                  </a:lnTo>
                  <a:cubicBezTo>
                    <a:pt x="33251536" y="199898"/>
                    <a:pt x="34533114" y="209296"/>
                    <a:pt x="34780764" y="199898"/>
                  </a:cubicBezTo>
                  <a:cubicBezTo>
                    <a:pt x="34784320" y="199771"/>
                    <a:pt x="34787749" y="199898"/>
                    <a:pt x="34791306" y="199898"/>
                  </a:cubicBezTo>
                  <a:cubicBezTo>
                    <a:pt x="34913859" y="199898"/>
                    <a:pt x="34914114" y="9398"/>
                    <a:pt x="34791306" y="9398"/>
                  </a:cubicBezTo>
                  <a:close/>
                </a:path>
              </a:pathLst>
            </a:custGeom>
            <a:solidFill>
              <a:srgbClr val="191919">
                <a:alpha val="19608"/>
              </a:srgbClr>
            </a:solidFill>
          </p:spPr>
        </p:sp>
      </p:grpSp>
      <p:pic>
        <p:nvPicPr>
          <p:cNvPr name="Picture 16" id="16"/>
          <p:cNvPicPr>
            <a:picLocks noChangeAspect="true"/>
          </p:cNvPicPr>
          <p:nvPr/>
        </p:nvPicPr>
        <p:blipFill>
          <a:blip r:embed="rId12"/>
          <a:stretch>
            <a:fillRect/>
          </a:stretch>
        </p:blipFill>
        <p:spPr>
          <a:xfrm rot="0">
            <a:off x="8189475" y="1833479"/>
            <a:ext cx="2912597" cy="3380773"/>
          </a:xfrm>
          <a:prstGeom prst="rect">
            <a:avLst/>
          </a:prstGeom>
        </p:spPr>
      </p:pic>
      <p:sp>
        <p:nvSpPr>
          <p:cNvPr name="Freeform 17" id="17"/>
          <p:cNvSpPr/>
          <p:nvPr/>
        </p:nvSpPr>
        <p:spPr>
          <a:xfrm flipH="false" flipV="false" rot="0">
            <a:off x="8628273" y="2272277"/>
            <a:ext cx="2035000" cy="2035000"/>
          </a:xfrm>
          <a:custGeom>
            <a:avLst/>
            <a:gdLst/>
            <a:ahLst/>
            <a:cxnLst/>
            <a:rect r="r" b="b" t="t" l="l"/>
            <a:pathLst>
              <a:path h="2035000" w="2035000">
                <a:moveTo>
                  <a:pt x="0" y="0"/>
                </a:moveTo>
                <a:lnTo>
                  <a:pt x="2035001" y="0"/>
                </a:lnTo>
                <a:lnTo>
                  <a:pt x="2035001" y="2035000"/>
                </a:lnTo>
                <a:lnTo>
                  <a:pt x="0" y="2035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9025053" y="6099718"/>
            <a:ext cx="1296716" cy="1296716"/>
          </a:xfrm>
          <a:custGeom>
            <a:avLst/>
            <a:gdLst/>
            <a:ahLst/>
            <a:cxnLst/>
            <a:rect r="r" b="b" t="t" l="l"/>
            <a:pathLst>
              <a:path h="1296716" w="1296716">
                <a:moveTo>
                  <a:pt x="0" y="0"/>
                </a:moveTo>
                <a:lnTo>
                  <a:pt x="1296716" y="0"/>
                </a:lnTo>
                <a:lnTo>
                  <a:pt x="1296716" y="1296717"/>
                </a:lnTo>
                <a:lnTo>
                  <a:pt x="0" y="129671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9223284" y="6297950"/>
            <a:ext cx="900253" cy="900253"/>
          </a:xfrm>
          <a:custGeom>
            <a:avLst/>
            <a:gdLst/>
            <a:ahLst/>
            <a:cxnLst/>
            <a:rect r="r" b="b" t="t" l="l"/>
            <a:pathLst>
              <a:path h="900253" w="900253">
                <a:moveTo>
                  <a:pt x="0" y="0"/>
                </a:moveTo>
                <a:lnTo>
                  <a:pt x="900253" y="0"/>
                </a:lnTo>
                <a:lnTo>
                  <a:pt x="900253" y="900253"/>
                </a:lnTo>
                <a:lnTo>
                  <a:pt x="0" y="900253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0" id="20"/>
          <p:cNvGrpSpPr/>
          <p:nvPr/>
        </p:nvGrpSpPr>
        <p:grpSpPr>
          <a:xfrm rot="0">
            <a:off x="3521909" y="516360"/>
            <a:ext cx="10799586" cy="1036022"/>
            <a:chOff x="0" y="0"/>
            <a:chExt cx="14399448" cy="1381363"/>
          </a:xfrm>
        </p:grpSpPr>
        <p:sp>
          <p:nvSpPr>
            <p:cNvPr name="TextBox 21" id="21"/>
            <p:cNvSpPr txBox="true"/>
            <p:nvPr/>
          </p:nvSpPr>
          <p:spPr>
            <a:xfrm rot="0">
              <a:off x="730394" y="793141"/>
              <a:ext cx="12938659" cy="58822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3640"/>
                </a:lnSpc>
              </a:pPr>
              <a:r>
                <a:rPr lang="en-US" sz="2600" spc="130">
                  <a:solidFill>
                    <a:srgbClr val="191919"/>
                  </a:solidFill>
                  <a:latin typeface="Poppins"/>
                  <a:ea typeface="Poppins"/>
                  <a:cs typeface="Poppins"/>
                  <a:sym typeface="Poppins"/>
                </a:rPr>
                <a:t>Adapciak</a:t>
              </a:r>
            </a:p>
          </p:txBody>
        </p:sp>
        <p:sp>
          <p:nvSpPr>
            <p:cNvPr name="TextBox 22" id="22"/>
            <p:cNvSpPr txBox="true"/>
            <p:nvPr/>
          </p:nvSpPr>
          <p:spPr>
            <a:xfrm rot="0">
              <a:off x="0" y="-76200"/>
              <a:ext cx="14399448" cy="79654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4716"/>
                </a:lnSpc>
                <a:spcBef>
                  <a:spcPct val="0"/>
                </a:spcBef>
              </a:pPr>
              <a:r>
                <a:rPr lang="en-US" b="true" sz="3600" spc="107">
                  <a:solidFill>
                    <a:srgbClr val="191919"/>
                  </a:solidFill>
                  <a:latin typeface="Poppins Ultra-Bold"/>
                  <a:ea typeface="Poppins Ultra-Bold"/>
                  <a:cs typeface="Poppins Ultra-Bold"/>
                  <a:sym typeface="Poppins Ultra-Bold"/>
                </a:rPr>
                <a:t>ANKIETA</a:t>
              </a:r>
            </a:p>
          </p:txBody>
        </p:sp>
      </p:grpSp>
      <p:sp>
        <p:nvSpPr>
          <p:cNvPr name="TextBox 23" id="23"/>
          <p:cNvSpPr txBox="true"/>
          <p:nvPr/>
        </p:nvSpPr>
        <p:spPr>
          <a:xfrm rot="0">
            <a:off x="873136" y="7825545"/>
            <a:ext cx="2871071" cy="10158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006"/>
              </a:lnSpc>
            </a:pPr>
            <a:r>
              <a:rPr lang="en-US" sz="2861" spc="85">
                <a:solidFill>
                  <a:srgbClr val="191919"/>
                </a:solidFill>
                <a:latin typeface="Poppins"/>
                <a:ea typeface="Poppins"/>
                <a:cs typeface="Poppins"/>
                <a:sym typeface="Poppins"/>
              </a:rPr>
              <a:t>Ogólna ocena obozu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557903" y="2970147"/>
            <a:ext cx="1578877" cy="6822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341"/>
              </a:lnSpc>
            </a:pPr>
            <a:r>
              <a:rPr lang="en-US" b="true" sz="3815" spc="114">
                <a:solidFill>
                  <a:srgbClr val="122C6C"/>
                </a:solidFill>
                <a:latin typeface="Poppins Bold"/>
                <a:ea typeface="Poppins Bold"/>
                <a:cs typeface="Poppins Bold"/>
                <a:sym typeface="Poppins Bold"/>
              </a:rPr>
              <a:t>4,83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3956573" y="7660906"/>
            <a:ext cx="4079969" cy="20282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006"/>
              </a:lnSpc>
            </a:pPr>
            <a:r>
              <a:rPr lang="en-US" sz="2861" spc="85">
                <a:solidFill>
                  <a:srgbClr val="191919"/>
                </a:solidFill>
                <a:latin typeface="Poppins"/>
                <a:ea typeface="Poppins"/>
                <a:cs typeface="Poppins"/>
                <a:sym typeface="Poppins"/>
              </a:rPr>
              <a:t>Czy Adapciak pomógł Ci we wdrożeniu się w uniwersytet?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5178914" y="2894800"/>
            <a:ext cx="1578877" cy="6822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341"/>
              </a:lnSpc>
            </a:pPr>
            <a:r>
              <a:rPr lang="en-US" b="true" sz="3815" spc="114">
                <a:solidFill>
                  <a:srgbClr val="122C6C"/>
                </a:solidFill>
                <a:latin typeface="Poppins Bold"/>
                <a:ea typeface="Poppins Bold"/>
                <a:cs typeface="Poppins Bold"/>
                <a:sym typeface="Poppins Bold"/>
              </a:rPr>
              <a:t>100%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7671653" y="7640233"/>
            <a:ext cx="4125588" cy="20282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006"/>
              </a:lnSpc>
            </a:pPr>
            <a:r>
              <a:rPr lang="en-US" sz="2861" spc="85">
                <a:solidFill>
                  <a:srgbClr val="191919"/>
                </a:solidFill>
                <a:latin typeface="Poppins"/>
                <a:ea typeface="Poppins"/>
                <a:cs typeface="Poppins"/>
                <a:sym typeface="Poppins"/>
              </a:rPr>
              <a:t>Czy poleciłbyś/abyś uczestnictwo w obozie nowym studentom?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8856335" y="2894800"/>
            <a:ext cx="1578877" cy="6822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341"/>
              </a:lnSpc>
            </a:pPr>
            <a:r>
              <a:rPr lang="en-US" b="true" sz="3815" spc="114">
                <a:solidFill>
                  <a:srgbClr val="122C6C"/>
                </a:solidFill>
                <a:latin typeface="Poppins Bold"/>
                <a:ea typeface="Poppins Bold"/>
                <a:cs typeface="Poppins Bold"/>
                <a:sym typeface="Poppins Bold"/>
              </a:rPr>
              <a:t>100%</a:t>
            </a:r>
          </a:p>
        </p:txBody>
      </p:sp>
      <p:grpSp>
        <p:nvGrpSpPr>
          <p:cNvPr name="Group 29" id="29"/>
          <p:cNvGrpSpPr/>
          <p:nvPr/>
        </p:nvGrpSpPr>
        <p:grpSpPr>
          <a:xfrm rot="0">
            <a:off x="12591991" y="1028700"/>
            <a:ext cx="4667309" cy="8229600"/>
            <a:chOff x="0" y="0"/>
            <a:chExt cx="1229250" cy="2167467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1229250" cy="2167467"/>
            </a:xfrm>
            <a:custGeom>
              <a:avLst/>
              <a:gdLst/>
              <a:ahLst/>
              <a:cxnLst/>
              <a:rect r="r" b="b" t="t" l="l"/>
              <a:pathLst>
                <a:path h="2167467" w="1229250">
                  <a:moveTo>
                    <a:pt x="0" y="0"/>
                  </a:moveTo>
                  <a:lnTo>
                    <a:pt x="1229250" y="0"/>
                  </a:lnTo>
                  <a:lnTo>
                    <a:pt x="1229250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85BCD7">
                <a:alpha val="57647"/>
              </a:srgbClr>
            </a:solidFill>
          </p:spPr>
        </p:sp>
        <p:sp>
          <p:nvSpPr>
            <p:cNvPr name="TextBox 31" id="31"/>
            <p:cNvSpPr txBox="true"/>
            <p:nvPr/>
          </p:nvSpPr>
          <p:spPr>
            <a:xfrm>
              <a:off x="0" y="-57150"/>
              <a:ext cx="1229250" cy="222461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40"/>
                </a:lnSpc>
              </a:pPr>
            </a:p>
          </p:txBody>
        </p:sp>
      </p:grpSp>
      <p:sp>
        <p:nvSpPr>
          <p:cNvPr name="TextBox 32" id="32"/>
          <p:cNvSpPr txBox="true"/>
          <p:nvPr/>
        </p:nvSpPr>
        <p:spPr>
          <a:xfrm rot="0">
            <a:off x="12756003" y="1093253"/>
            <a:ext cx="4275203" cy="3893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12"/>
              </a:lnSpc>
            </a:pPr>
            <a:r>
              <a:rPr lang="en-US" b="true" sz="2294" spc="68">
                <a:solidFill>
                  <a:srgbClr val="191919"/>
                </a:solidFill>
                <a:latin typeface="Aileron Bold"/>
                <a:ea typeface="Aileron Bold"/>
                <a:cs typeface="Aileron Bold"/>
                <a:sym typeface="Aileron Bold"/>
              </a:rPr>
              <a:t>Ocena: 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12788044" y="1444539"/>
            <a:ext cx="4275203" cy="83643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72"/>
              </a:lnSpc>
            </a:pPr>
          </a:p>
          <a:p>
            <a:pPr algn="l" marL="473867" indent="-236934" lvl="1">
              <a:lnSpc>
                <a:spcPts val="3072"/>
              </a:lnSpc>
              <a:buFont typeface="Arial"/>
              <a:buChar char="•"/>
            </a:pPr>
            <a:r>
              <a:rPr lang="en-US" sz="2194" spc="65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Spotkanie adaptacyjne zapamiętałam jako bardzo dobrze zorganizowane wydarzenie, wszystkie niezbędne rzeczy zostały zapewnione. Dodatkowo atmosfera była przyjemna i przyjazna.</a:t>
            </a:r>
          </a:p>
          <a:p>
            <a:pPr algn="l">
              <a:lnSpc>
                <a:spcPts val="3072"/>
              </a:lnSpc>
            </a:pPr>
          </a:p>
          <a:p>
            <a:pPr algn="l" marL="473867" indent="-236934" lvl="1">
              <a:lnSpc>
                <a:spcPts val="3072"/>
              </a:lnSpc>
              <a:buFont typeface="Arial"/>
              <a:buChar char="•"/>
            </a:pPr>
            <a:r>
              <a:rPr lang="en-US" sz="2194" spc="65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Było miło i przyjemnie. Dobrze było poznać nowe osoby, wymienić się doświadczeniami.</a:t>
            </a:r>
          </a:p>
          <a:p>
            <a:pPr algn="l">
              <a:lnSpc>
                <a:spcPts val="3072"/>
              </a:lnSpc>
            </a:pPr>
          </a:p>
          <a:p>
            <a:pPr algn="l" marL="473867" indent="-236934" lvl="1">
              <a:lnSpc>
                <a:spcPts val="3072"/>
              </a:lnSpc>
              <a:buFont typeface="Arial"/>
              <a:buChar char="•"/>
            </a:pPr>
            <a:r>
              <a:rPr lang="en-US" sz="2194" spc="65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Adapciak bardzo mi się podobał, dowiedziałam się ważnych dla mnie rzeczy oraz miło spędziłam czas z ludźmi</a:t>
            </a:r>
          </a:p>
          <a:p>
            <a:pPr algn="l">
              <a:lnSpc>
                <a:spcPts val="3072"/>
              </a:lnSpc>
            </a:pPr>
          </a:p>
          <a:p>
            <a:pPr algn="l">
              <a:lnSpc>
                <a:spcPts val="3072"/>
              </a:lnSpc>
            </a:pP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5151824" y="2495522"/>
            <a:ext cx="7984352" cy="7383686"/>
          </a:xfrm>
          <a:prstGeom prst="rect">
            <a:avLst/>
          </a:prstGeom>
        </p:spPr>
      </p:pic>
      <p:sp>
        <p:nvSpPr>
          <p:cNvPr name="Freeform 3" id="3"/>
          <p:cNvSpPr/>
          <p:nvPr/>
        </p:nvSpPr>
        <p:spPr>
          <a:xfrm flipH="false" flipV="false" rot="0">
            <a:off x="6695802" y="3514538"/>
            <a:ext cx="4896395" cy="4896395"/>
          </a:xfrm>
          <a:custGeom>
            <a:avLst/>
            <a:gdLst/>
            <a:ahLst/>
            <a:cxnLst/>
            <a:rect r="r" b="b" t="t" l="l"/>
            <a:pathLst>
              <a:path h="4896395" w="4896395">
                <a:moveTo>
                  <a:pt x="0" y="0"/>
                </a:moveTo>
                <a:lnTo>
                  <a:pt x="4896396" y="0"/>
                </a:lnTo>
                <a:lnTo>
                  <a:pt x="4896396" y="4896395"/>
                </a:lnTo>
                <a:lnTo>
                  <a:pt x="0" y="489639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292003" y="1317883"/>
            <a:ext cx="9703994" cy="457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640"/>
              </a:lnSpc>
            </a:pPr>
            <a:r>
              <a:rPr lang="en-US" sz="2600" spc="130">
                <a:solidFill>
                  <a:srgbClr val="191919"/>
                </a:solidFill>
                <a:latin typeface="Poppins"/>
                <a:ea typeface="Poppins"/>
                <a:cs typeface="Poppins"/>
                <a:sym typeface="Poppins"/>
              </a:rPr>
              <a:t>Adapciak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744207" y="663496"/>
            <a:ext cx="10799586" cy="6164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716"/>
              </a:lnSpc>
              <a:spcBef>
                <a:spcPct val="0"/>
              </a:spcBef>
            </a:pPr>
            <a:r>
              <a:rPr lang="en-US" b="true" sz="3600" spc="107">
                <a:solidFill>
                  <a:srgbClr val="191919"/>
                </a:solidFill>
                <a:latin typeface="Poppins Ultra-Bold"/>
                <a:ea typeface="Poppins Ultra-Bold"/>
                <a:cs typeface="Poppins Ultra-Bold"/>
                <a:sym typeface="Poppins Ultra-Bold"/>
              </a:rPr>
              <a:t>ANKIETA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707017" y="3463802"/>
            <a:ext cx="2784251" cy="14897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40"/>
              </a:lnSpc>
            </a:pPr>
          </a:p>
          <a:p>
            <a:pPr algn="l">
              <a:lnSpc>
                <a:spcPts val="2940"/>
              </a:lnSpc>
            </a:pPr>
            <a:r>
              <a:rPr lang="en-US" sz="2100" spc="63">
                <a:solidFill>
                  <a:srgbClr val="191919"/>
                </a:solidFill>
                <a:latin typeface="Poppins"/>
                <a:ea typeface="Poppins"/>
                <a:cs typeface="Poppins"/>
                <a:sym typeface="Poppins"/>
              </a:rPr>
              <a:t>Dotyczące stypendiow</a:t>
            </a:r>
          </a:p>
          <a:p>
            <a:pPr algn="l" marL="0" indent="0" lvl="0">
              <a:lnSpc>
                <a:spcPts val="2940"/>
              </a:lnSpc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1707017" y="4892786"/>
            <a:ext cx="2784251" cy="11182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940"/>
              </a:lnSpc>
            </a:pPr>
            <a:r>
              <a:rPr lang="en-US" sz="2100" spc="63">
                <a:solidFill>
                  <a:srgbClr val="191919"/>
                </a:solidFill>
                <a:latin typeface="Poppins"/>
                <a:ea typeface="Poppins"/>
                <a:cs typeface="Poppins"/>
                <a:sym typeface="Poppins"/>
              </a:rPr>
              <a:t>O stypendiach i racjonalnych dostosowaniach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707017" y="6247248"/>
            <a:ext cx="2784251" cy="11182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 spc="63">
                <a:solidFill>
                  <a:srgbClr val="191919"/>
                </a:solidFill>
                <a:latin typeface="Poppins"/>
                <a:ea typeface="Poppins"/>
                <a:cs typeface="Poppins"/>
                <a:sym typeface="Poppins"/>
              </a:rPr>
              <a:t>Informacje o usosie i wnioskach</a:t>
            </a:r>
          </a:p>
          <a:p>
            <a:pPr algn="l" marL="0" indent="0" lvl="0">
              <a:lnSpc>
                <a:spcPts val="2940"/>
              </a:lnSpc>
            </a:pP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028700" y="4152108"/>
            <a:ext cx="170248" cy="170248"/>
          </a:xfrm>
          <a:custGeom>
            <a:avLst/>
            <a:gdLst/>
            <a:ahLst/>
            <a:cxnLst/>
            <a:rect r="r" b="b" t="t" l="l"/>
            <a:pathLst>
              <a:path h="170248" w="170248">
                <a:moveTo>
                  <a:pt x="0" y="0"/>
                </a:moveTo>
                <a:lnTo>
                  <a:pt x="170248" y="0"/>
                </a:lnTo>
                <a:lnTo>
                  <a:pt x="170248" y="170248"/>
                </a:lnTo>
                <a:lnTo>
                  <a:pt x="0" y="17024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028700" y="5395354"/>
            <a:ext cx="170248" cy="170248"/>
          </a:xfrm>
          <a:custGeom>
            <a:avLst/>
            <a:gdLst/>
            <a:ahLst/>
            <a:cxnLst/>
            <a:rect r="r" b="b" t="t" l="l"/>
            <a:pathLst>
              <a:path h="170248" w="170248">
                <a:moveTo>
                  <a:pt x="0" y="0"/>
                </a:moveTo>
                <a:lnTo>
                  <a:pt x="170248" y="0"/>
                </a:lnTo>
                <a:lnTo>
                  <a:pt x="170248" y="170249"/>
                </a:lnTo>
                <a:lnTo>
                  <a:pt x="0" y="17024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70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028700" y="6591775"/>
            <a:ext cx="170248" cy="170248"/>
          </a:xfrm>
          <a:custGeom>
            <a:avLst/>
            <a:gdLst/>
            <a:ahLst/>
            <a:cxnLst/>
            <a:rect r="r" b="b" t="t" l="l"/>
            <a:pathLst>
              <a:path h="170248" w="170248">
                <a:moveTo>
                  <a:pt x="0" y="0"/>
                </a:moveTo>
                <a:lnTo>
                  <a:pt x="170248" y="0"/>
                </a:lnTo>
                <a:lnTo>
                  <a:pt x="170248" y="170248"/>
                </a:lnTo>
                <a:lnTo>
                  <a:pt x="0" y="17024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1028700" y="6091850"/>
            <a:ext cx="4081888" cy="40565"/>
            <a:chOff x="0" y="0"/>
            <a:chExt cx="61926774" cy="6350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-16002" y="212852"/>
              <a:ext cx="61958776" cy="209296"/>
            </a:xfrm>
            <a:custGeom>
              <a:avLst/>
              <a:gdLst/>
              <a:ahLst/>
              <a:cxnLst/>
              <a:rect r="r" b="b" t="t" l="l"/>
              <a:pathLst>
                <a:path h="209296" w="61958776">
                  <a:moveTo>
                    <a:pt x="61835968" y="9398"/>
                  </a:moveTo>
                  <a:lnTo>
                    <a:pt x="58153967" y="9398"/>
                  </a:lnTo>
                  <a:lnTo>
                    <a:pt x="42092848" y="9398"/>
                  </a:lnTo>
                  <a:lnTo>
                    <a:pt x="22605614" y="9398"/>
                  </a:lnTo>
                  <a:lnTo>
                    <a:pt x="5755679" y="9398"/>
                  </a:lnTo>
                  <a:cubicBezTo>
                    <a:pt x="3031823" y="9398"/>
                    <a:pt x="381000" y="0"/>
                    <a:pt x="133350" y="9398"/>
                  </a:cubicBezTo>
                  <a:cubicBezTo>
                    <a:pt x="129794" y="9525"/>
                    <a:pt x="126365" y="9398"/>
                    <a:pt x="122809" y="9398"/>
                  </a:cubicBezTo>
                  <a:cubicBezTo>
                    <a:pt x="254" y="9398"/>
                    <a:pt x="0" y="199898"/>
                    <a:pt x="122809" y="199898"/>
                  </a:cubicBezTo>
                  <a:lnTo>
                    <a:pt x="4196198" y="199898"/>
                  </a:lnTo>
                  <a:lnTo>
                    <a:pt x="20257317" y="199898"/>
                  </a:lnTo>
                  <a:lnTo>
                    <a:pt x="39744551" y="199898"/>
                  </a:lnTo>
                  <a:lnTo>
                    <a:pt x="56594483" y="199898"/>
                  </a:lnTo>
                  <a:cubicBezTo>
                    <a:pt x="59318336" y="199898"/>
                    <a:pt x="61577776" y="209296"/>
                    <a:pt x="61825426" y="199898"/>
                  </a:cubicBezTo>
                  <a:cubicBezTo>
                    <a:pt x="61828986" y="199771"/>
                    <a:pt x="61832415" y="199898"/>
                    <a:pt x="61835968" y="199898"/>
                  </a:cubicBezTo>
                  <a:cubicBezTo>
                    <a:pt x="61958522" y="199898"/>
                    <a:pt x="61958776" y="9398"/>
                    <a:pt x="61835968" y="9398"/>
                  </a:cubicBezTo>
                  <a:close/>
                </a:path>
              </a:pathLst>
            </a:custGeom>
            <a:solidFill>
              <a:srgbClr val="191919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1028700" y="4828542"/>
            <a:ext cx="4081888" cy="40565"/>
            <a:chOff x="0" y="0"/>
            <a:chExt cx="61926774" cy="6350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-16002" y="212852"/>
              <a:ext cx="61958776" cy="209296"/>
            </a:xfrm>
            <a:custGeom>
              <a:avLst/>
              <a:gdLst/>
              <a:ahLst/>
              <a:cxnLst/>
              <a:rect r="r" b="b" t="t" l="l"/>
              <a:pathLst>
                <a:path h="209296" w="61958776">
                  <a:moveTo>
                    <a:pt x="61835968" y="9398"/>
                  </a:moveTo>
                  <a:lnTo>
                    <a:pt x="58153967" y="9398"/>
                  </a:lnTo>
                  <a:lnTo>
                    <a:pt x="42092848" y="9398"/>
                  </a:lnTo>
                  <a:lnTo>
                    <a:pt x="22605614" y="9398"/>
                  </a:lnTo>
                  <a:lnTo>
                    <a:pt x="5755679" y="9398"/>
                  </a:lnTo>
                  <a:cubicBezTo>
                    <a:pt x="3031823" y="9398"/>
                    <a:pt x="381000" y="0"/>
                    <a:pt x="133350" y="9398"/>
                  </a:cubicBezTo>
                  <a:cubicBezTo>
                    <a:pt x="129794" y="9525"/>
                    <a:pt x="126365" y="9398"/>
                    <a:pt x="122809" y="9398"/>
                  </a:cubicBezTo>
                  <a:cubicBezTo>
                    <a:pt x="254" y="9398"/>
                    <a:pt x="0" y="199898"/>
                    <a:pt x="122809" y="199898"/>
                  </a:cubicBezTo>
                  <a:lnTo>
                    <a:pt x="4196198" y="199898"/>
                  </a:lnTo>
                  <a:lnTo>
                    <a:pt x="20257317" y="199898"/>
                  </a:lnTo>
                  <a:lnTo>
                    <a:pt x="39744551" y="199898"/>
                  </a:lnTo>
                  <a:lnTo>
                    <a:pt x="56594483" y="199898"/>
                  </a:lnTo>
                  <a:cubicBezTo>
                    <a:pt x="59318336" y="199898"/>
                    <a:pt x="61577776" y="209296"/>
                    <a:pt x="61825426" y="199898"/>
                  </a:cubicBezTo>
                  <a:cubicBezTo>
                    <a:pt x="61828986" y="199771"/>
                    <a:pt x="61832415" y="199898"/>
                    <a:pt x="61835968" y="199898"/>
                  </a:cubicBezTo>
                  <a:cubicBezTo>
                    <a:pt x="61958522" y="199898"/>
                    <a:pt x="61958776" y="9398"/>
                    <a:pt x="61835968" y="9398"/>
                  </a:cubicBezTo>
                  <a:close/>
                </a:path>
              </a:pathLst>
            </a:custGeom>
            <a:solidFill>
              <a:srgbClr val="191919"/>
            </a:solidFill>
          </p:spPr>
        </p:sp>
      </p:grpSp>
      <p:sp>
        <p:nvSpPr>
          <p:cNvPr name="TextBox 16" id="16"/>
          <p:cNvSpPr txBox="true"/>
          <p:nvPr/>
        </p:nvSpPr>
        <p:spPr>
          <a:xfrm rot="0">
            <a:off x="12470813" y="2443372"/>
            <a:ext cx="4507572" cy="66903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 marL="0" indent="0" lvl="0">
              <a:lnSpc>
                <a:spcPts val="2940"/>
              </a:lnSpc>
            </a:pPr>
            <a:r>
              <a:rPr lang="en-US" sz="2100" spc="63">
                <a:solidFill>
                  <a:srgbClr val="191919"/>
                </a:solidFill>
                <a:latin typeface="Poppins"/>
                <a:ea typeface="Poppins"/>
                <a:cs typeface="Poppins"/>
                <a:sym typeface="Poppins"/>
              </a:rPr>
              <a:t>Informacje dotyczące lektoratów językowych dostosowanych do potrzeb osób z różnymi niepełnosprawnościami, pomocy materialnej, możliwości korzystania ze wsparcia oferowanie przez Biuro Wsparcia Osób z Niepełnosprawnościami, programu Erasmus i działalności Zrzeszenia Ad Astra. Najpewniej program zawierał jeszcze inne punkty, które zostały zrealizowane, jednak te wymienione najbardziej utkwiły mi w pamieci.</a:t>
            </a:r>
          </a:p>
        </p:txBody>
      </p:sp>
      <p:sp>
        <p:nvSpPr>
          <p:cNvPr name="Freeform 17" id="17"/>
          <p:cNvSpPr/>
          <p:nvPr/>
        </p:nvSpPr>
        <p:spPr>
          <a:xfrm flipH="false" flipV="false" rot="0">
            <a:off x="17246903" y="2555294"/>
            <a:ext cx="170248" cy="170248"/>
          </a:xfrm>
          <a:custGeom>
            <a:avLst/>
            <a:gdLst/>
            <a:ahLst/>
            <a:cxnLst/>
            <a:rect r="r" b="b" t="t" l="l"/>
            <a:pathLst>
              <a:path h="170248" w="170248">
                <a:moveTo>
                  <a:pt x="0" y="0"/>
                </a:moveTo>
                <a:lnTo>
                  <a:pt x="170248" y="0"/>
                </a:lnTo>
                <a:lnTo>
                  <a:pt x="170248" y="170249"/>
                </a:lnTo>
                <a:lnTo>
                  <a:pt x="0" y="17024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6955305" y="4640472"/>
            <a:ext cx="4276919" cy="22866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</a:pPr>
          </a:p>
          <a:p>
            <a:pPr algn="ctr" marL="0" indent="0" lvl="0">
              <a:lnSpc>
                <a:spcPts val="3640"/>
              </a:lnSpc>
            </a:pPr>
            <a:r>
              <a:rPr lang="en-US" sz="2600" spc="130" u="sng">
                <a:solidFill>
                  <a:srgbClr val="191919"/>
                </a:solidFill>
                <a:latin typeface="Poppins"/>
                <a:ea typeface="Poppins"/>
                <a:cs typeface="Poppins"/>
                <a:sym typeface="Poppins"/>
              </a:rPr>
              <a:t>Jakie informacje, były najbardziej przydatne, które uzyskałeś/aś w trakcie Adapciaku?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5572030" y="2650068"/>
            <a:ext cx="7143941" cy="6969113"/>
          </a:xfrm>
          <a:prstGeom prst="rect">
            <a:avLst/>
          </a:prstGeom>
        </p:spPr>
      </p:pic>
      <p:sp>
        <p:nvSpPr>
          <p:cNvPr name="Freeform 3" id="3"/>
          <p:cNvSpPr/>
          <p:nvPr/>
        </p:nvSpPr>
        <p:spPr>
          <a:xfrm flipH="false" flipV="false" rot="0">
            <a:off x="7055020" y="3887275"/>
            <a:ext cx="4177959" cy="4177959"/>
          </a:xfrm>
          <a:custGeom>
            <a:avLst/>
            <a:gdLst/>
            <a:ahLst/>
            <a:cxnLst/>
            <a:rect r="r" b="b" t="t" l="l"/>
            <a:pathLst>
              <a:path h="4177959" w="4177959">
                <a:moveTo>
                  <a:pt x="0" y="0"/>
                </a:moveTo>
                <a:lnTo>
                  <a:pt x="4177960" y="0"/>
                </a:lnTo>
                <a:lnTo>
                  <a:pt x="4177960" y="4177959"/>
                </a:lnTo>
                <a:lnTo>
                  <a:pt x="0" y="417795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696860" y="7889306"/>
            <a:ext cx="878342" cy="878342"/>
          </a:xfrm>
          <a:custGeom>
            <a:avLst/>
            <a:gdLst/>
            <a:ahLst/>
            <a:cxnLst/>
            <a:rect r="r" b="b" t="t" l="l"/>
            <a:pathLst>
              <a:path h="878342" w="878342">
                <a:moveTo>
                  <a:pt x="0" y="0"/>
                </a:moveTo>
                <a:lnTo>
                  <a:pt x="878342" y="0"/>
                </a:lnTo>
                <a:lnTo>
                  <a:pt x="878342" y="878342"/>
                </a:lnTo>
                <a:lnTo>
                  <a:pt x="0" y="87834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70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595305" y="3469936"/>
            <a:ext cx="878342" cy="878342"/>
          </a:xfrm>
          <a:custGeom>
            <a:avLst/>
            <a:gdLst/>
            <a:ahLst/>
            <a:cxnLst/>
            <a:rect r="r" b="b" t="t" l="l"/>
            <a:pathLst>
              <a:path h="878342" w="878342">
                <a:moveTo>
                  <a:pt x="0" y="0"/>
                </a:moveTo>
                <a:lnTo>
                  <a:pt x="878342" y="0"/>
                </a:lnTo>
                <a:lnTo>
                  <a:pt x="878342" y="878342"/>
                </a:lnTo>
                <a:lnTo>
                  <a:pt x="0" y="87834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813760" y="6974523"/>
            <a:ext cx="878342" cy="878342"/>
          </a:xfrm>
          <a:custGeom>
            <a:avLst/>
            <a:gdLst/>
            <a:ahLst/>
            <a:cxnLst/>
            <a:rect r="r" b="b" t="t" l="l"/>
            <a:pathLst>
              <a:path h="878342" w="878342">
                <a:moveTo>
                  <a:pt x="0" y="0"/>
                </a:moveTo>
                <a:lnTo>
                  <a:pt x="878342" y="0"/>
                </a:lnTo>
                <a:lnTo>
                  <a:pt x="878342" y="878342"/>
                </a:lnTo>
                <a:lnTo>
                  <a:pt x="0" y="878342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374589" y="5097912"/>
            <a:ext cx="878342" cy="878342"/>
          </a:xfrm>
          <a:custGeom>
            <a:avLst/>
            <a:gdLst/>
            <a:ahLst/>
            <a:cxnLst/>
            <a:rect r="r" b="b" t="t" l="l"/>
            <a:pathLst>
              <a:path h="878342" w="878342">
                <a:moveTo>
                  <a:pt x="0" y="0"/>
                </a:moveTo>
                <a:lnTo>
                  <a:pt x="878342" y="0"/>
                </a:lnTo>
                <a:lnTo>
                  <a:pt x="878342" y="878342"/>
                </a:lnTo>
                <a:lnTo>
                  <a:pt x="0" y="878342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alphaModFix amt="70000"/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595898" y="6974523"/>
            <a:ext cx="878342" cy="878342"/>
          </a:xfrm>
          <a:custGeom>
            <a:avLst/>
            <a:gdLst/>
            <a:ahLst/>
            <a:cxnLst/>
            <a:rect r="r" b="b" t="t" l="l"/>
            <a:pathLst>
              <a:path h="878342" w="878342">
                <a:moveTo>
                  <a:pt x="0" y="0"/>
                </a:moveTo>
                <a:lnTo>
                  <a:pt x="878342" y="0"/>
                </a:lnTo>
                <a:lnTo>
                  <a:pt x="878342" y="878342"/>
                </a:lnTo>
                <a:lnTo>
                  <a:pt x="0" y="878342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1035069" y="5097912"/>
            <a:ext cx="878342" cy="878342"/>
            <a:chOff x="0" y="0"/>
            <a:chExt cx="1171123" cy="1171123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171123" cy="1171123"/>
            </a:xfrm>
            <a:custGeom>
              <a:avLst/>
              <a:gdLst/>
              <a:ahLst/>
              <a:cxnLst/>
              <a:rect r="r" b="b" t="t" l="l"/>
              <a:pathLst>
                <a:path h="1171123" w="1171123">
                  <a:moveTo>
                    <a:pt x="0" y="0"/>
                  </a:moveTo>
                  <a:lnTo>
                    <a:pt x="1171123" y="0"/>
                  </a:lnTo>
                  <a:lnTo>
                    <a:pt x="1171123" y="1171123"/>
                  </a:lnTo>
                  <a:lnTo>
                    <a:pt x="0" y="117112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54666" y="254666"/>
              <a:ext cx="661792" cy="661792"/>
            </a:xfrm>
            <a:custGeom>
              <a:avLst/>
              <a:gdLst/>
              <a:ahLst/>
              <a:cxnLst/>
              <a:rect r="r" b="b" t="t" l="l"/>
              <a:pathLst>
                <a:path h="661792" w="661792">
                  <a:moveTo>
                    <a:pt x="0" y="0"/>
                  </a:moveTo>
                  <a:lnTo>
                    <a:pt x="661791" y="0"/>
                  </a:lnTo>
                  <a:lnTo>
                    <a:pt x="661791" y="661791"/>
                  </a:lnTo>
                  <a:lnTo>
                    <a:pt x="0" y="66179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12" id="12"/>
          <p:cNvSpPr/>
          <p:nvPr/>
        </p:nvSpPr>
        <p:spPr>
          <a:xfrm flipH="false" flipV="false" rot="0">
            <a:off x="9798415" y="3469936"/>
            <a:ext cx="878342" cy="878342"/>
          </a:xfrm>
          <a:custGeom>
            <a:avLst/>
            <a:gdLst/>
            <a:ahLst/>
            <a:cxnLst/>
            <a:rect r="r" b="b" t="t" l="l"/>
            <a:pathLst>
              <a:path h="878342" w="878342">
                <a:moveTo>
                  <a:pt x="0" y="0"/>
                </a:moveTo>
                <a:lnTo>
                  <a:pt x="878342" y="0"/>
                </a:lnTo>
                <a:lnTo>
                  <a:pt x="878342" y="878342"/>
                </a:lnTo>
                <a:lnTo>
                  <a:pt x="0" y="878342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486832" y="2204954"/>
            <a:ext cx="541868" cy="541868"/>
          </a:xfrm>
          <a:custGeom>
            <a:avLst/>
            <a:gdLst/>
            <a:ahLst/>
            <a:cxnLst/>
            <a:rect r="r" b="b" t="t" l="l"/>
            <a:pathLst>
              <a:path h="541868" w="541868">
                <a:moveTo>
                  <a:pt x="0" y="0"/>
                </a:moveTo>
                <a:lnTo>
                  <a:pt x="541868" y="0"/>
                </a:lnTo>
                <a:lnTo>
                  <a:pt x="541868" y="541868"/>
                </a:lnTo>
                <a:lnTo>
                  <a:pt x="0" y="54186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188366" y="2247850"/>
            <a:ext cx="5806563" cy="1851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 spc="63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Zmiana sposobu uczestnictwa w zajęciach (np. pop</a:t>
            </a:r>
            <a:r>
              <a:rPr lang="en-US" sz="2100" spc="63" u="none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rzez odrobienie nadliczbowych godzin absencji w wyniku spraw związanych z niepełnosprawnością)</a:t>
            </a:r>
          </a:p>
          <a:p>
            <a:pPr algn="l" marL="0" indent="0" lvl="0">
              <a:lnSpc>
                <a:spcPts val="2940"/>
              </a:lnSpc>
            </a:pPr>
          </a:p>
        </p:txBody>
      </p:sp>
      <p:grpSp>
        <p:nvGrpSpPr>
          <p:cNvPr name="Group 15" id="15"/>
          <p:cNvGrpSpPr/>
          <p:nvPr/>
        </p:nvGrpSpPr>
        <p:grpSpPr>
          <a:xfrm rot="0">
            <a:off x="880343" y="4058945"/>
            <a:ext cx="4653388" cy="40565"/>
            <a:chOff x="0" y="0"/>
            <a:chExt cx="70597064" cy="6350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-16002" y="212852"/>
              <a:ext cx="70629069" cy="209296"/>
            </a:xfrm>
            <a:custGeom>
              <a:avLst/>
              <a:gdLst/>
              <a:ahLst/>
              <a:cxnLst/>
              <a:rect r="r" b="b" t="t" l="l"/>
              <a:pathLst>
                <a:path h="209296" w="70629069">
                  <a:moveTo>
                    <a:pt x="70506261" y="9398"/>
                  </a:moveTo>
                  <a:lnTo>
                    <a:pt x="66345634" y="9398"/>
                  </a:lnTo>
                  <a:lnTo>
                    <a:pt x="48006818" y="9398"/>
                  </a:lnTo>
                  <a:lnTo>
                    <a:pt x="25756014" y="9398"/>
                  </a:lnTo>
                  <a:lnTo>
                    <a:pt x="6516513" y="9398"/>
                  </a:lnTo>
                  <a:cubicBezTo>
                    <a:pt x="3406375" y="9398"/>
                    <a:pt x="381000" y="0"/>
                    <a:pt x="133350" y="9398"/>
                  </a:cubicBezTo>
                  <a:cubicBezTo>
                    <a:pt x="129794" y="9525"/>
                    <a:pt x="126365" y="9398"/>
                    <a:pt x="122809" y="9398"/>
                  </a:cubicBezTo>
                  <a:cubicBezTo>
                    <a:pt x="254" y="9398"/>
                    <a:pt x="0" y="199898"/>
                    <a:pt x="122809" y="199898"/>
                  </a:cubicBezTo>
                  <a:lnTo>
                    <a:pt x="4735875" y="199898"/>
                  </a:lnTo>
                  <a:lnTo>
                    <a:pt x="23074694" y="199898"/>
                  </a:lnTo>
                  <a:lnTo>
                    <a:pt x="45325500" y="199898"/>
                  </a:lnTo>
                  <a:lnTo>
                    <a:pt x="64564998" y="199898"/>
                  </a:lnTo>
                  <a:cubicBezTo>
                    <a:pt x="67675134" y="199898"/>
                    <a:pt x="70248069" y="209296"/>
                    <a:pt x="70495719" y="199898"/>
                  </a:cubicBezTo>
                  <a:cubicBezTo>
                    <a:pt x="70499272" y="199771"/>
                    <a:pt x="70502701" y="199898"/>
                    <a:pt x="70506261" y="199898"/>
                  </a:cubicBezTo>
                  <a:cubicBezTo>
                    <a:pt x="70628814" y="199898"/>
                    <a:pt x="70629069" y="9398"/>
                    <a:pt x="70506261" y="9398"/>
                  </a:cubicBezTo>
                  <a:close/>
                </a:path>
              </a:pathLst>
            </a:custGeom>
            <a:solidFill>
              <a:srgbClr val="191919"/>
            </a:solidFill>
          </p:spPr>
        </p:sp>
      </p:grpSp>
      <p:grpSp>
        <p:nvGrpSpPr>
          <p:cNvPr name="Group 17" id="17"/>
          <p:cNvGrpSpPr/>
          <p:nvPr/>
        </p:nvGrpSpPr>
        <p:grpSpPr>
          <a:xfrm rot="0">
            <a:off x="880343" y="5852070"/>
            <a:ext cx="4653388" cy="40565"/>
            <a:chOff x="0" y="0"/>
            <a:chExt cx="70597064" cy="6350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-16002" y="212852"/>
              <a:ext cx="70629069" cy="209296"/>
            </a:xfrm>
            <a:custGeom>
              <a:avLst/>
              <a:gdLst/>
              <a:ahLst/>
              <a:cxnLst/>
              <a:rect r="r" b="b" t="t" l="l"/>
              <a:pathLst>
                <a:path h="209296" w="70629069">
                  <a:moveTo>
                    <a:pt x="70506261" y="9398"/>
                  </a:moveTo>
                  <a:lnTo>
                    <a:pt x="66345634" y="9398"/>
                  </a:lnTo>
                  <a:lnTo>
                    <a:pt x="48006818" y="9398"/>
                  </a:lnTo>
                  <a:lnTo>
                    <a:pt x="25756014" y="9398"/>
                  </a:lnTo>
                  <a:lnTo>
                    <a:pt x="6516513" y="9398"/>
                  </a:lnTo>
                  <a:cubicBezTo>
                    <a:pt x="3406375" y="9398"/>
                    <a:pt x="381000" y="0"/>
                    <a:pt x="133350" y="9398"/>
                  </a:cubicBezTo>
                  <a:cubicBezTo>
                    <a:pt x="129794" y="9525"/>
                    <a:pt x="126365" y="9398"/>
                    <a:pt x="122809" y="9398"/>
                  </a:cubicBezTo>
                  <a:cubicBezTo>
                    <a:pt x="254" y="9398"/>
                    <a:pt x="0" y="199898"/>
                    <a:pt x="122809" y="199898"/>
                  </a:cubicBezTo>
                  <a:lnTo>
                    <a:pt x="4735875" y="199898"/>
                  </a:lnTo>
                  <a:lnTo>
                    <a:pt x="23074694" y="199898"/>
                  </a:lnTo>
                  <a:lnTo>
                    <a:pt x="45325500" y="199898"/>
                  </a:lnTo>
                  <a:lnTo>
                    <a:pt x="64564998" y="199898"/>
                  </a:lnTo>
                  <a:cubicBezTo>
                    <a:pt x="67675134" y="199898"/>
                    <a:pt x="70248069" y="209296"/>
                    <a:pt x="70495719" y="199898"/>
                  </a:cubicBezTo>
                  <a:cubicBezTo>
                    <a:pt x="70499272" y="199771"/>
                    <a:pt x="70502701" y="199898"/>
                    <a:pt x="70506261" y="199898"/>
                  </a:cubicBezTo>
                  <a:cubicBezTo>
                    <a:pt x="70628814" y="199898"/>
                    <a:pt x="70629069" y="9398"/>
                    <a:pt x="70506261" y="9398"/>
                  </a:cubicBezTo>
                  <a:close/>
                </a:path>
              </a:pathLst>
            </a:custGeom>
            <a:solidFill>
              <a:srgbClr val="191919"/>
            </a:solidFill>
          </p:spPr>
        </p:sp>
      </p:grpSp>
      <p:grpSp>
        <p:nvGrpSpPr>
          <p:cNvPr name="Group 19" id="19"/>
          <p:cNvGrpSpPr/>
          <p:nvPr/>
        </p:nvGrpSpPr>
        <p:grpSpPr>
          <a:xfrm rot="0">
            <a:off x="880343" y="7645195"/>
            <a:ext cx="4653388" cy="40565"/>
            <a:chOff x="0" y="0"/>
            <a:chExt cx="70597064" cy="6350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-16002" y="212852"/>
              <a:ext cx="70629069" cy="209296"/>
            </a:xfrm>
            <a:custGeom>
              <a:avLst/>
              <a:gdLst/>
              <a:ahLst/>
              <a:cxnLst/>
              <a:rect r="r" b="b" t="t" l="l"/>
              <a:pathLst>
                <a:path h="209296" w="70629069">
                  <a:moveTo>
                    <a:pt x="70506261" y="9398"/>
                  </a:moveTo>
                  <a:lnTo>
                    <a:pt x="66345634" y="9398"/>
                  </a:lnTo>
                  <a:lnTo>
                    <a:pt x="48006818" y="9398"/>
                  </a:lnTo>
                  <a:lnTo>
                    <a:pt x="25756014" y="9398"/>
                  </a:lnTo>
                  <a:lnTo>
                    <a:pt x="6516513" y="9398"/>
                  </a:lnTo>
                  <a:cubicBezTo>
                    <a:pt x="3406375" y="9398"/>
                    <a:pt x="381000" y="0"/>
                    <a:pt x="133350" y="9398"/>
                  </a:cubicBezTo>
                  <a:cubicBezTo>
                    <a:pt x="129794" y="9525"/>
                    <a:pt x="126365" y="9398"/>
                    <a:pt x="122809" y="9398"/>
                  </a:cubicBezTo>
                  <a:cubicBezTo>
                    <a:pt x="254" y="9398"/>
                    <a:pt x="0" y="199898"/>
                    <a:pt x="122809" y="199898"/>
                  </a:cubicBezTo>
                  <a:lnTo>
                    <a:pt x="4735875" y="199898"/>
                  </a:lnTo>
                  <a:lnTo>
                    <a:pt x="23074694" y="199898"/>
                  </a:lnTo>
                  <a:lnTo>
                    <a:pt x="45325500" y="199898"/>
                  </a:lnTo>
                  <a:lnTo>
                    <a:pt x="64564998" y="199898"/>
                  </a:lnTo>
                  <a:cubicBezTo>
                    <a:pt x="67675134" y="199898"/>
                    <a:pt x="70248069" y="209296"/>
                    <a:pt x="70495719" y="199898"/>
                  </a:cubicBezTo>
                  <a:cubicBezTo>
                    <a:pt x="70499272" y="199771"/>
                    <a:pt x="70502701" y="199898"/>
                    <a:pt x="70506261" y="199898"/>
                  </a:cubicBezTo>
                  <a:cubicBezTo>
                    <a:pt x="70628814" y="199898"/>
                    <a:pt x="70629069" y="9398"/>
                    <a:pt x="70506261" y="9398"/>
                  </a:cubicBezTo>
                  <a:close/>
                </a:path>
              </a:pathLst>
            </a:custGeom>
            <a:solidFill>
              <a:srgbClr val="191919"/>
            </a:solidFill>
          </p:spPr>
        </p:sp>
      </p:grpSp>
      <p:sp>
        <p:nvSpPr>
          <p:cNvPr name="Freeform 21" id="21"/>
          <p:cNvSpPr/>
          <p:nvPr/>
        </p:nvSpPr>
        <p:spPr>
          <a:xfrm flipH="false" flipV="false" rot="0">
            <a:off x="486832" y="7786608"/>
            <a:ext cx="541868" cy="541868"/>
          </a:xfrm>
          <a:custGeom>
            <a:avLst/>
            <a:gdLst/>
            <a:ahLst/>
            <a:cxnLst/>
            <a:rect r="r" b="b" t="t" l="l"/>
            <a:pathLst>
              <a:path h="541868" w="541868">
                <a:moveTo>
                  <a:pt x="0" y="0"/>
                </a:moveTo>
                <a:lnTo>
                  <a:pt x="541868" y="0"/>
                </a:lnTo>
                <a:lnTo>
                  <a:pt x="541868" y="541869"/>
                </a:lnTo>
                <a:lnTo>
                  <a:pt x="0" y="54186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alphaModFix amt="70000"/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486832" y="4309631"/>
            <a:ext cx="541868" cy="541868"/>
          </a:xfrm>
          <a:custGeom>
            <a:avLst/>
            <a:gdLst/>
            <a:ahLst/>
            <a:cxnLst/>
            <a:rect r="r" b="b" t="t" l="l"/>
            <a:pathLst>
              <a:path h="541868" w="541868">
                <a:moveTo>
                  <a:pt x="0" y="0"/>
                </a:moveTo>
                <a:lnTo>
                  <a:pt x="541868" y="0"/>
                </a:lnTo>
                <a:lnTo>
                  <a:pt x="541868" y="541869"/>
                </a:lnTo>
                <a:lnTo>
                  <a:pt x="0" y="54186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486832" y="6092704"/>
            <a:ext cx="541868" cy="541868"/>
          </a:xfrm>
          <a:custGeom>
            <a:avLst/>
            <a:gdLst/>
            <a:ahLst/>
            <a:cxnLst/>
            <a:rect r="r" b="b" t="t" l="l"/>
            <a:pathLst>
              <a:path h="541868" w="541868">
                <a:moveTo>
                  <a:pt x="0" y="0"/>
                </a:moveTo>
                <a:lnTo>
                  <a:pt x="541868" y="0"/>
                </a:lnTo>
                <a:lnTo>
                  <a:pt x="541868" y="541869"/>
                </a:lnTo>
                <a:lnTo>
                  <a:pt x="0" y="54186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70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17125149" y="3557642"/>
            <a:ext cx="541868" cy="541868"/>
          </a:xfrm>
          <a:custGeom>
            <a:avLst/>
            <a:gdLst/>
            <a:ahLst/>
            <a:cxnLst/>
            <a:rect r="r" b="b" t="t" l="l"/>
            <a:pathLst>
              <a:path h="541868" w="541868">
                <a:moveTo>
                  <a:pt x="0" y="0"/>
                </a:moveTo>
                <a:lnTo>
                  <a:pt x="541869" y="0"/>
                </a:lnTo>
                <a:lnTo>
                  <a:pt x="541869" y="541868"/>
                </a:lnTo>
                <a:lnTo>
                  <a:pt x="0" y="541868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17125149" y="5143500"/>
            <a:ext cx="541868" cy="541868"/>
          </a:xfrm>
          <a:custGeom>
            <a:avLst/>
            <a:gdLst/>
            <a:ahLst/>
            <a:cxnLst/>
            <a:rect r="r" b="b" t="t" l="l"/>
            <a:pathLst>
              <a:path h="541868" w="541868">
                <a:moveTo>
                  <a:pt x="0" y="0"/>
                </a:moveTo>
                <a:lnTo>
                  <a:pt x="541869" y="0"/>
                </a:lnTo>
                <a:lnTo>
                  <a:pt x="541869" y="541868"/>
                </a:lnTo>
                <a:lnTo>
                  <a:pt x="0" y="54186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17125149" y="6932840"/>
            <a:ext cx="541868" cy="541868"/>
          </a:xfrm>
          <a:custGeom>
            <a:avLst/>
            <a:gdLst/>
            <a:ahLst/>
            <a:cxnLst/>
            <a:rect r="r" b="b" t="t" l="l"/>
            <a:pathLst>
              <a:path h="541868" w="541868">
                <a:moveTo>
                  <a:pt x="0" y="0"/>
                </a:moveTo>
                <a:lnTo>
                  <a:pt x="541869" y="0"/>
                </a:lnTo>
                <a:lnTo>
                  <a:pt x="541869" y="541868"/>
                </a:lnTo>
                <a:lnTo>
                  <a:pt x="0" y="541868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7" id="27"/>
          <p:cNvGrpSpPr/>
          <p:nvPr/>
        </p:nvGrpSpPr>
        <p:grpSpPr>
          <a:xfrm rot="0">
            <a:off x="12605912" y="4851500"/>
            <a:ext cx="4653388" cy="40565"/>
            <a:chOff x="0" y="0"/>
            <a:chExt cx="70597064" cy="6350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-16002" y="212852"/>
              <a:ext cx="70629069" cy="209296"/>
            </a:xfrm>
            <a:custGeom>
              <a:avLst/>
              <a:gdLst/>
              <a:ahLst/>
              <a:cxnLst/>
              <a:rect r="r" b="b" t="t" l="l"/>
              <a:pathLst>
                <a:path h="209296" w="70629069">
                  <a:moveTo>
                    <a:pt x="70506261" y="9398"/>
                  </a:moveTo>
                  <a:lnTo>
                    <a:pt x="66345634" y="9398"/>
                  </a:lnTo>
                  <a:lnTo>
                    <a:pt x="48006818" y="9398"/>
                  </a:lnTo>
                  <a:lnTo>
                    <a:pt x="25756014" y="9398"/>
                  </a:lnTo>
                  <a:lnTo>
                    <a:pt x="6516513" y="9398"/>
                  </a:lnTo>
                  <a:cubicBezTo>
                    <a:pt x="3406375" y="9398"/>
                    <a:pt x="381000" y="0"/>
                    <a:pt x="133350" y="9398"/>
                  </a:cubicBezTo>
                  <a:cubicBezTo>
                    <a:pt x="129794" y="9525"/>
                    <a:pt x="126365" y="9398"/>
                    <a:pt x="122809" y="9398"/>
                  </a:cubicBezTo>
                  <a:cubicBezTo>
                    <a:pt x="254" y="9398"/>
                    <a:pt x="0" y="199898"/>
                    <a:pt x="122809" y="199898"/>
                  </a:cubicBezTo>
                  <a:lnTo>
                    <a:pt x="4735875" y="199898"/>
                  </a:lnTo>
                  <a:lnTo>
                    <a:pt x="23074694" y="199898"/>
                  </a:lnTo>
                  <a:lnTo>
                    <a:pt x="45325500" y="199898"/>
                  </a:lnTo>
                  <a:lnTo>
                    <a:pt x="64564998" y="199898"/>
                  </a:lnTo>
                  <a:cubicBezTo>
                    <a:pt x="67675134" y="199898"/>
                    <a:pt x="70248069" y="209296"/>
                    <a:pt x="70495719" y="199898"/>
                  </a:cubicBezTo>
                  <a:cubicBezTo>
                    <a:pt x="70499272" y="199771"/>
                    <a:pt x="70502701" y="199898"/>
                    <a:pt x="70506261" y="199898"/>
                  </a:cubicBezTo>
                  <a:cubicBezTo>
                    <a:pt x="70628814" y="199898"/>
                    <a:pt x="70629069" y="9398"/>
                    <a:pt x="70506261" y="9398"/>
                  </a:cubicBezTo>
                  <a:close/>
                </a:path>
              </a:pathLst>
            </a:custGeom>
            <a:solidFill>
              <a:srgbClr val="191919"/>
            </a:solidFill>
          </p:spPr>
        </p:sp>
      </p:grpSp>
      <p:grpSp>
        <p:nvGrpSpPr>
          <p:cNvPr name="Group 29" id="29"/>
          <p:cNvGrpSpPr/>
          <p:nvPr/>
        </p:nvGrpSpPr>
        <p:grpSpPr>
          <a:xfrm rot="0">
            <a:off x="12605912" y="6644625"/>
            <a:ext cx="4653388" cy="40565"/>
            <a:chOff x="0" y="0"/>
            <a:chExt cx="70597064" cy="635000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-16002" y="212852"/>
              <a:ext cx="70629069" cy="209296"/>
            </a:xfrm>
            <a:custGeom>
              <a:avLst/>
              <a:gdLst/>
              <a:ahLst/>
              <a:cxnLst/>
              <a:rect r="r" b="b" t="t" l="l"/>
              <a:pathLst>
                <a:path h="209296" w="70629069">
                  <a:moveTo>
                    <a:pt x="70506261" y="9398"/>
                  </a:moveTo>
                  <a:lnTo>
                    <a:pt x="66345634" y="9398"/>
                  </a:lnTo>
                  <a:lnTo>
                    <a:pt x="48006818" y="9398"/>
                  </a:lnTo>
                  <a:lnTo>
                    <a:pt x="25756014" y="9398"/>
                  </a:lnTo>
                  <a:lnTo>
                    <a:pt x="6516513" y="9398"/>
                  </a:lnTo>
                  <a:cubicBezTo>
                    <a:pt x="3406375" y="9398"/>
                    <a:pt x="381000" y="0"/>
                    <a:pt x="133350" y="9398"/>
                  </a:cubicBezTo>
                  <a:cubicBezTo>
                    <a:pt x="129794" y="9525"/>
                    <a:pt x="126365" y="9398"/>
                    <a:pt x="122809" y="9398"/>
                  </a:cubicBezTo>
                  <a:cubicBezTo>
                    <a:pt x="254" y="9398"/>
                    <a:pt x="0" y="199898"/>
                    <a:pt x="122809" y="199898"/>
                  </a:cubicBezTo>
                  <a:lnTo>
                    <a:pt x="4735875" y="199898"/>
                  </a:lnTo>
                  <a:lnTo>
                    <a:pt x="23074694" y="199898"/>
                  </a:lnTo>
                  <a:lnTo>
                    <a:pt x="45325500" y="199898"/>
                  </a:lnTo>
                  <a:lnTo>
                    <a:pt x="64564998" y="199898"/>
                  </a:lnTo>
                  <a:cubicBezTo>
                    <a:pt x="67675134" y="199898"/>
                    <a:pt x="70248069" y="209296"/>
                    <a:pt x="70495719" y="199898"/>
                  </a:cubicBezTo>
                  <a:cubicBezTo>
                    <a:pt x="70499272" y="199771"/>
                    <a:pt x="70502701" y="199898"/>
                    <a:pt x="70506261" y="199898"/>
                  </a:cubicBezTo>
                  <a:cubicBezTo>
                    <a:pt x="70628814" y="199898"/>
                    <a:pt x="70629069" y="9398"/>
                    <a:pt x="70506261" y="9398"/>
                  </a:cubicBezTo>
                  <a:close/>
                </a:path>
              </a:pathLst>
            </a:custGeom>
            <a:solidFill>
              <a:srgbClr val="191919"/>
            </a:solidFill>
          </p:spPr>
        </p:sp>
      </p:grpSp>
      <p:sp>
        <p:nvSpPr>
          <p:cNvPr name="Freeform 31" id="31"/>
          <p:cNvSpPr/>
          <p:nvPr/>
        </p:nvSpPr>
        <p:spPr>
          <a:xfrm flipH="false" flipV="false" rot="0">
            <a:off x="7692102" y="3645841"/>
            <a:ext cx="712720" cy="482868"/>
          </a:xfrm>
          <a:custGeom>
            <a:avLst/>
            <a:gdLst/>
            <a:ahLst/>
            <a:cxnLst/>
            <a:rect r="r" b="b" t="t" l="l"/>
            <a:pathLst>
              <a:path h="482868" w="712720">
                <a:moveTo>
                  <a:pt x="0" y="0"/>
                </a:moveTo>
                <a:lnTo>
                  <a:pt x="712720" y="0"/>
                </a:lnTo>
                <a:lnTo>
                  <a:pt x="712720" y="482867"/>
                </a:lnTo>
                <a:lnTo>
                  <a:pt x="0" y="482867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2" id="32"/>
          <p:cNvSpPr/>
          <p:nvPr/>
        </p:nvSpPr>
        <p:spPr>
          <a:xfrm flipH="false" flipV="false" rot="0">
            <a:off x="9914753" y="3604434"/>
            <a:ext cx="645666" cy="609347"/>
          </a:xfrm>
          <a:custGeom>
            <a:avLst/>
            <a:gdLst/>
            <a:ahLst/>
            <a:cxnLst/>
            <a:rect r="r" b="b" t="t" l="l"/>
            <a:pathLst>
              <a:path h="609347" w="645666">
                <a:moveTo>
                  <a:pt x="0" y="0"/>
                </a:moveTo>
                <a:lnTo>
                  <a:pt x="645666" y="0"/>
                </a:lnTo>
                <a:lnTo>
                  <a:pt x="645666" y="609347"/>
                </a:lnTo>
                <a:lnTo>
                  <a:pt x="0" y="609347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3" id="33"/>
          <p:cNvSpPr/>
          <p:nvPr/>
        </p:nvSpPr>
        <p:spPr>
          <a:xfrm flipH="false" flipV="false" rot="0">
            <a:off x="10711936" y="7041110"/>
            <a:ext cx="646266" cy="644650"/>
          </a:xfrm>
          <a:custGeom>
            <a:avLst/>
            <a:gdLst/>
            <a:ahLst/>
            <a:cxnLst/>
            <a:rect r="r" b="b" t="t" l="l"/>
            <a:pathLst>
              <a:path h="644650" w="646266">
                <a:moveTo>
                  <a:pt x="0" y="0"/>
                </a:moveTo>
                <a:lnTo>
                  <a:pt x="646266" y="0"/>
                </a:lnTo>
                <a:lnTo>
                  <a:pt x="646266" y="644650"/>
                </a:lnTo>
                <a:lnTo>
                  <a:pt x="0" y="644650"/>
                </a:lnTo>
                <a:lnTo>
                  <a:pt x="0" y="0"/>
                </a:lnTo>
                <a:close/>
              </a:path>
            </a:pathLst>
          </a:custGeom>
          <a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4" id="34"/>
          <p:cNvSpPr/>
          <p:nvPr/>
        </p:nvSpPr>
        <p:spPr>
          <a:xfrm flipH="false" flipV="false" rot="0">
            <a:off x="6507986" y="5097912"/>
            <a:ext cx="610233" cy="749135"/>
          </a:xfrm>
          <a:custGeom>
            <a:avLst/>
            <a:gdLst/>
            <a:ahLst/>
            <a:cxnLst/>
            <a:rect r="r" b="b" t="t" l="l"/>
            <a:pathLst>
              <a:path h="749135" w="610233">
                <a:moveTo>
                  <a:pt x="0" y="0"/>
                </a:moveTo>
                <a:lnTo>
                  <a:pt x="610233" y="0"/>
                </a:lnTo>
                <a:lnTo>
                  <a:pt x="610233" y="749135"/>
                </a:lnTo>
                <a:lnTo>
                  <a:pt x="0" y="749135"/>
                </a:lnTo>
                <a:lnTo>
                  <a:pt x="0" y="0"/>
                </a:lnTo>
                <a:close/>
              </a:path>
            </a:pathLst>
          </a:custGeom>
          <a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5" id="35"/>
          <p:cNvSpPr/>
          <p:nvPr/>
        </p:nvSpPr>
        <p:spPr>
          <a:xfrm flipH="false" flipV="false" rot="0">
            <a:off x="6938305" y="7106596"/>
            <a:ext cx="600376" cy="614195"/>
          </a:xfrm>
          <a:custGeom>
            <a:avLst/>
            <a:gdLst/>
            <a:ahLst/>
            <a:cxnLst/>
            <a:rect r="r" b="b" t="t" l="l"/>
            <a:pathLst>
              <a:path h="614195" w="600376">
                <a:moveTo>
                  <a:pt x="0" y="0"/>
                </a:moveTo>
                <a:lnTo>
                  <a:pt x="600376" y="0"/>
                </a:lnTo>
                <a:lnTo>
                  <a:pt x="600376" y="614195"/>
                </a:lnTo>
                <a:lnTo>
                  <a:pt x="0" y="614195"/>
                </a:lnTo>
                <a:lnTo>
                  <a:pt x="0" y="0"/>
                </a:lnTo>
                <a:close/>
              </a:path>
            </a:pathLst>
          </a:custGeom>
          <a:blipFill>
            <a:blip r:embed="rId29">
              <a:extLs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6" id="36"/>
          <p:cNvSpPr/>
          <p:nvPr/>
        </p:nvSpPr>
        <p:spPr>
          <a:xfrm flipH="false" flipV="false" rot="0">
            <a:off x="8802094" y="8017769"/>
            <a:ext cx="683813" cy="621415"/>
          </a:xfrm>
          <a:custGeom>
            <a:avLst/>
            <a:gdLst/>
            <a:ahLst/>
            <a:cxnLst/>
            <a:rect r="r" b="b" t="t" l="l"/>
            <a:pathLst>
              <a:path h="621415" w="683813">
                <a:moveTo>
                  <a:pt x="0" y="0"/>
                </a:moveTo>
                <a:lnTo>
                  <a:pt x="683812" y="0"/>
                </a:lnTo>
                <a:lnTo>
                  <a:pt x="683812" y="621415"/>
                </a:lnTo>
                <a:lnTo>
                  <a:pt x="0" y="621415"/>
                </a:lnTo>
                <a:lnTo>
                  <a:pt x="0" y="0"/>
                </a:lnTo>
                <a:close/>
              </a:path>
            </a:pathLst>
          </a:custGeom>
          <a:blipFill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7" id="37"/>
          <p:cNvSpPr/>
          <p:nvPr/>
        </p:nvSpPr>
        <p:spPr>
          <a:xfrm flipH="false" flipV="false" rot="0">
            <a:off x="11104469" y="5184165"/>
            <a:ext cx="723544" cy="708470"/>
          </a:xfrm>
          <a:custGeom>
            <a:avLst/>
            <a:gdLst/>
            <a:ahLst/>
            <a:cxnLst/>
            <a:rect r="r" b="b" t="t" l="l"/>
            <a:pathLst>
              <a:path h="708470" w="723544">
                <a:moveTo>
                  <a:pt x="0" y="0"/>
                </a:moveTo>
                <a:lnTo>
                  <a:pt x="723544" y="0"/>
                </a:lnTo>
                <a:lnTo>
                  <a:pt x="723544" y="708470"/>
                </a:lnTo>
                <a:lnTo>
                  <a:pt x="0" y="708470"/>
                </a:lnTo>
                <a:lnTo>
                  <a:pt x="0" y="0"/>
                </a:lnTo>
                <a:close/>
              </a:path>
            </a:pathLst>
          </a:custGeom>
          <a:blipFill>
            <a:blip r:embed="rId33">
              <a:extLs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8" id="38"/>
          <p:cNvSpPr txBox="true"/>
          <p:nvPr/>
        </p:nvSpPr>
        <p:spPr>
          <a:xfrm rot="0">
            <a:off x="3744207" y="765873"/>
            <a:ext cx="10799586" cy="9734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859"/>
              </a:lnSpc>
              <a:spcBef>
                <a:spcPct val="0"/>
              </a:spcBef>
            </a:pPr>
            <a:r>
              <a:rPr lang="en-US" b="true" sz="5999" spc="179">
                <a:solidFill>
                  <a:srgbClr val="191919"/>
                </a:solidFill>
                <a:latin typeface="Aileron Ultra-Bold"/>
                <a:ea typeface="Aileron Ultra-Bold"/>
                <a:cs typeface="Aileron Ultra-Bold"/>
                <a:sym typeface="Aileron Ultra-Bold"/>
              </a:rPr>
              <a:t>BWON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1188366" y="7841681"/>
            <a:ext cx="6663402" cy="1851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 spc="63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Możliwość ko</a:t>
            </a:r>
            <a:r>
              <a:rPr lang="en-US" sz="2100" spc="63" u="none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rzystania w trakcie zajęć i/lub egzaminu z pomocy osób wspomagających, np. tłumacza języka migowego, stenotypisty, lektora lub asystenta dydaktycznego</a:t>
            </a:r>
          </a:p>
          <a:p>
            <a:pPr algn="l" marL="0" indent="0" lvl="0">
              <a:lnSpc>
                <a:spcPts val="2940"/>
              </a:lnSpc>
            </a:pPr>
          </a:p>
        </p:txBody>
      </p:sp>
      <p:sp>
        <p:nvSpPr>
          <p:cNvPr name="TextBox 40" id="40"/>
          <p:cNvSpPr txBox="true"/>
          <p:nvPr/>
        </p:nvSpPr>
        <p:spPr>
          <a:xfrm rot="0">
            <a:off x="12282567" y="3521343"/>
            <a:ext cx="4573563" cy="11087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940"/>
              </a:lnSpc>
            </a:pPr>
            <a:r>
              <a:rPr lang="en-US" sz="2100" spc="63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M</a:t>
            </a:r>
            <a:r>
              <a:rPr lang="en-US" sz="2100" spc="63" u="none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ożliwość korzystania z zasobów Akademickiej Biblioteki Cyfrowej</a:t>
            </a:r>
          </a:p>
          <a:p>
            <a:pPr algn="r" marL="0" indent="0" lvl="0">
              <a:lnSpc>
                <a:spcPts val="2940"/>
              </a:lnSpc>
            </a:pPr>
          </a:p>
        </p:txBody>
      </p:sp>
      <p:sp>
        <p:nvSpPr>
          <p:cNvPr name="TextBox 41" id="41"/>
          <p:cNvSpPr txBox="true"/>
          <p:nvPr/>
        </p:nvSpPr>
        <p:spPr>
          <a:xfrm rot="0">
            <a:off x="11913411" y="5063515"/>
            <a:ext cx="4942719" cy="14801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940"/>
              </a:lnSpc>
            </a:pPr>
            <a:r>
              <a:rPr lang="en-US" sz="2100" spc="63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Możliwość udziału </a:t>
            </a:r>
            <a:r>
              <a:rPr lang="en-US" sz="2100" spc="63" u="none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w lektoratach języka angielskiego w Multimedialnej Pracowni Nauki Języków Obcych</a:t>
            </a:r>
          </a:p>
          <a:p>
            <a:pPr algn="r" marL="0" indent="0" lvl="0">
              <a:lnSpc>
                <a:spcPts val="2940"/>
              </a:lnSpc>
            </a:pPr>
          </a:p>
        </p:txBody>
      </p:sp>
      <p:sp>
        <p:nvSpPr>
          <p:cNvPr name="TextBox 42" id="42"/>
          <p:cNvSpPr txBox="true"/>
          <p:nvPr/>
        </p:nvSpPr>
        <p:spPr>
          <a:xfrm rot="0">
            <a:off x="11913411" y="6948833"/>
            <a:ext cx="4942719" cy="11087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 marL="0" indent="0" lvl="0">
              <a:lnSpc>
                <a:spcPts val="2940"/>
              </a:lnSpc>
            </a:pPr>
            <a:r>
              <a:rPr lang="en-US" sz="2100" spc="63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Inne (po uzgodnieniu z Psychologicznym konsultantem ds. trudności w procesie studiowania)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1108533" y="4211885"/>
            <a:ext cx="4978992" cy="14801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940"/>
              </a:lnSpc>
            </a:pPr>
            <a:r>
              <a:rPr lang="en-US" sz="2100" spc="63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Możliwość stosowania alternatywnej formy zapisu na użytek własny i/lub korzystania z dodatkowych urządzeń wspomagających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7538681" y="5203928"/>
            <a:ext cx="3369638" cy="11803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768"/>
              </a:lnSpc>
            </a:pPr>
            <a:r>
              <a:rPr lang="en-US" sz="3406" spc="170" u="sng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Racjonalne dostosowania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1108533" y="6006935"/>
            <a:ext cx="4978992" cy="14801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40"/>
              </a:lnSpc>
            </a:pPr>
            <a:r>
              <a:rPr lang="en-US" sz="2100" spc="63">
                <a:solidFill>
                  <a:srgbClr val="191919"/>
                </a:solidFill>
                <a:latin typeface="Aileron"/>
                <a:ea typeface="Aileron"/>
                <a:cs typeface="Aileron"/>
                <a:sym typeface="Aileron"/>
              </a:rPr>
              <a:t>Możliwość udziału w lektoratach dla studentów z dodatkowymi potrzebami edukacyjnymi</a:t>
            </a:r>
          </a:p>
          <a:p>
            <a:pPr algn="l" marL="0" indent="0" lvl="0">
              <a:lnSpc>
                <a:spcPts val="2940"/>
              </a:lnSpc>
            </a:pP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296622" y="1904426"/>
            <a:ext cx="5962678" cy="2247910"/>
            <a:chOff x="0" y="0"/>
            <a:chExt cx="7950238" cy="2997213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0" y="-22860"/>
              <a:ext cx="7950238" cy="539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120"/>
                </a:lnSpc>
              </a:pPr>
              <a:r>
                <a:rPr lang="en-US" b="true" sz="2600" spc="52">
                  <a:solidFill>
                    <a:srgbClr val="191919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Zrzeszenie Studentów Ad Astra</a:t>
              </a:r>
            </a:p>
          </p:txBody>
        </p:sp>
        <p:sp>
          <p:nvSpPr>
            <p:cNvPr name="TextBox 4" id="4"/>
            <p:cNvSpPr txBox="true"/>
            <p:nvPr/>
          </p:nvSpPr>
          <p:spPr>
            <a:xfrm rot="0">
              <a:off x="0" y="702958"/>
              <a:ext cx="7950238" cy="22574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375"/>
                </a:lnSpc>
              </a:pPr>
              <a:r>
                <a:rPr lang="en-US" sz="2250" spc="44">
                  <a:solidFill>
                    <a:srgbClr val="191919"/>
                  </a:solidFill>
                  <a:latin typeface="Poppins"/>
                  <a:ea typeface="Poppins"/>
                  <a:cs typeface="Poppins"/>
                  <a:sym typeface="Poppins"/>
                </a:rPr>
                <a:t>20 lat działalności;</a:t>
              </a:r>
            </a:p>
            <a:p>
              <a:pPr algn="l" marL="485775" indent="-242888" lvl="1">
                <a:lnSpc>
                  <a:spcPts val="3375"/>
                </a:lnSpc>
                <a:buFont typeface="Arial"/>
                <a:buChar char="•"/>
              </a:pPr>
              <a:r>
                <a:rPr lang="en-US" sz="2250" spc="44">
                  <a:solidFill>
                    <a:srgbClr val="191919"/>
                  </a:solidFill>
                  <a:latin typeface="Poppins"/>
                  <a:ea typeface="Poppins"/>
                  <a:cs typeface="Poppins"/>
                  <a:sym typeface="Poppins"/>
                </a:rPr>
                <a:t>wyjazdy szkoleniowe</a:t>
              </a:r>
            </a:p>
            <a:p>
              <a:pPr algn="l" marL="485775" indent="-242888" lvl="1">
                <a:lnSpc>
                  <a:spcPts val="3375"/>
                </a:lnSpc>
                <a:buFont typeface="Arial"/>
                <a:buChar char="•"/>
              </a:pPr>
              <a:r>
                <a:rPr lang="en-US" sz="2250" spc="44">
                  <a:solidFill>
                    <a:srgbClr val="191919"/>
                  </a:solidFill>
                  <a:latin typeface="Poppins"/>
                  <a:ea typeface="Poppins"/>
                  <a:cs typeface="Poppins"/>
                  <a:sym typeface="Poppins"/>
                </a:rPr>
                <a:t>integracje</a:t>
              </a:r>
            </a:p>
            <a:p>
              <a:pPr algn="l" marL="485775" indent="-242888" lvl="1">
                <a:lnSpc>
                  <a:spcPts val="3375"/>
                </a:lnSpc>
                <a:buFont typeface="Arial"/>
                <a:buChar char="•"/>
              </a:pPr>
              <a:r>
                <a:rPr lang="en-US" sz="2250" spc="44">
                  <a:solidFill>
                    <a:srgbClr val="191919"/>
                  </a:solidFill>
                  <a:latin typeface="Poppins"/>
                  <a:ea typeface="Poppins"/>
                  <a:cs typeface="Poppins"/>
                  <a:sym typeface="Poppins"/>
                </a:rPr>
                <a:t>pomoc</a:t>
              </a: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1296622" y="5654888"/>
            <a:ext cx="5962678" cy="1777840"/>
            <a:chOff x="0" y="0"/>
            <a:chExt cx="7950238" cy="2370453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0" y="-22860"/>
              <a:ext cx="7950238" cy="539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120"/>
                </a:lnSpc>
              </a:pPr>
              <a:r>
                <a:rPr lang="en-US" b="true" sz="2600" spc="52">
                  <a:solidFill>
                    <a:srgbClr val="191919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Sekcja sportowa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0" y="647698"/>
              <a:ext cx="7950238" cy="16859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485775" indent="-242888" lvl="1">
                <a:lnSpc>
                  <a:spcPts val="3375"/>
                </a:lnSpc>
                <a:buFont typeface="Arial"/>
                <a:buChar char="•"/>
              </a:pPr>
              <a:r>
                <a:rPr lang="en-US" sz="2250" spc="44">
                  <a:solidFill>
                    <a:srgbClr val="191919"/>
                  </a:solidFill>
                  <a:latin typeface="Poppins"/>
                  <a:ea typeface="Poppins"/>
                  <a:cs typeface="Poppins"/>
                  <a:sym typeface="Poppins"/>
                </a:rPr>
                <a:t>treningi</a:t>
              </a:r>
            </a:p>
            <a:p>
              <a:pPr algn="l" marL="485775" indent="-242888" lvl="1">
                <a:lnSpc>
                  <a:spcPts val="3375"/>
                </a:lnSpc>
                <a:buFont typeface="Arial"/>
                <a:buChar char="•"/>
              </a:pPr>
              <a:r>
                <a:rPr lang="en-US" sz="2250" spc="44">
                  <a:solidFill>
                    <a:srgbClr val="191919"/>
                  </a:solidFill>
                  <a:latin typeface="Poppins"/>
                  <a:ea typeface="Poppins"/>
                  <a:cs typeface="Poppins"/>
                  <a:sym typeface="Poppins"/>
                </a:rPr>
                <a:t>zawody</a:t>
              </a:r>
            </a:p>
            <a:p>
              <a:pPr algn="l" marL="485775" indent="-242888" lvl="1">
                <a:lnSpc>
                  <a:spcPts val="3375"/>
                </a:lnSpc>
                <a:buFont typeface="Arial"/>
                <a:buChar char="•"/>
              </a:pPr>
              <a:r>
                <a:rPr lang="en-US" sz="2250" spc="44">
                  <a:solidFill>
                    <a:srgbClr val="191919"/>
                  </a:solidFill>
                  <a:latin typeface="Poppins"/>
                  <a:ea typeface="Poppins"/>
                  <a:cs typeface="Poppins"/>
                  <a:sym typeface="Poppins"/>
                </a:rPr>
                <a:t>sukcesy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2438400" y="923925"/>
            <a:ext cx="6172200" cy="1322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840"/>
              </a:lnSpc>
            </a:pPr>
            <a:r>
              <a:rPr lang="en-US" sz="8000" b="true">
                <a:solidFill>
                  <a:srgbClr val="245898"/>
                </a:solidFill>
                <a:latin typeface="Poppins Ultra-Bold"/>
                <a:ea typeface="Poppins Ultra-Bold"/>
                <a:cs typeface="Poppins Ultra-Bold"/>
                <a:sym typeface="Poppins Ultra-Bold"/>
              </a:rPr>
              <a:t>Co potem?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9876921" y="1814704"/>
            <a:ext cx="823496" cy="823496"/>
            <a:chOff x="0" y="0"/>
            <a:chExt cx="1097995" cy="1097995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097995" cy="1097995"/>
            </a:xfrm>
            <a:custGeom>
              <a:avLst/>
              <a:gdLst/>
              <a:ahLst/>
              <a:cxnLst/>
              <a:rect r="r" b="b" t="t" l="l"/>
              <a:pathLst>
                <a:path h="1097995" w="1097995">
                  <a:moveTo>
                    <a:pt x="0" y="0"/>
                  </a:moveTo>
                  <a:lnTo>
                    <a:pt x="1097995" y="0"/>
                  </a:lnTo>
                  <a:lnTo>
                    <a:pt x="1097995" y="1097995"/>
                  </a:lnTo>
                  <a:lnTo>
                    <a:pt x="0" y="10979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1" id="11"/>
            <p:cNvSpPr txBox="true"/>
            <p:nvPr/>
          </p:nvSpPr>
          <p:spPr>
            <a:xfrm rot="0">
              <a:off x="255010" y="294271"/>
              <a:ext cx="587974" cy="54755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882"/>
                </a:lnSpc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9876921" y="5654888"/>
            <a:ext cx="823496" cy="823496"/>
          </a:xfrm>
          <a:custGeom>
            <a:avLst/>
            <a:gdLst/>
            <a:ahLst/>
            <a:cxnLst/>
            <a:rect r="r" b="b" t="t" l="l"/>
            <a:pathLst>
              <a:path h="823496" w="823496">
                <a:moveTo>
                  <a:pt x="0" y="0"/>
                </a:moveTo>
                <a:lnTo>
                  <a:pt x="823496" y="0"/>
                </a:lnTo>
                <a:lnTo>
                  <a:pt x="823496" y="823497"/>
                </a:lnTo>
                <a:lnTo>
                  <a:pt x="0" y="82349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-5400000">
            <a:off x="812011" y="1335111"/>
            <a:ext cx="786004" cy="352627"/>
            <a:chOff x="0" y="0"/>
            <a:chExt cx="1048006" cy="470169"/>
          </a:xfrm>
        </p:grpSpPr>
        <p:grpSp>
          <p:nvGrpSpPr>
            <p:cNvPr name="Group 14" id="14"/>
            <p:cNvGrpSpPr>
              <a:grpSpLocks noChangeAspect="true"/>
            </p:cNvGrpSpPr>
            <p:nvPr/>
          </p:nvGrpSpPr>
          <p:grpSpPr>
            <a:xfrm rot="0">
              <a:off x="0" y="0"/>
              <a:ext cx="470169" cy="470169"/>
              <a:chOff x="0" y="0"/>
              <a:chExt cx="1708150" cy="1708150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708150" cy="1708150"/>
              </a:xfrm>
              <a:custGeom>
                <a:avLst/>
                <a:gdLst/>
                <a:ahLst/>
                <a:cxnLst/>
                <a:rect r="r" b="b" t="t" l="l"/>
                <a:pathLst>
                  <a:path h="1708150" w="1708150">
                    <a:moveTo>
                      <a:pt x="853440" y="1708150"/>
                    </a:moveTo>
                    <a:cubicBezTo>
                      <a:pt x="383540" y="1708150"/>
                      <a:pt x="0" y="1324610"/>
                      <a:pt x="0" y="853440"/>
                    </a:cubicBezTo>
                    <a:cubicBezTo>
                      <a:pt x="0" y="383540"/>
                      <a:pt x="383540" y="0"/>
                      <a:pt x="853440" y="0"/>
                    </a:cubicBezTo>
                    <a:cubicBezTo>
                      <a:pt x="1324610" y="0"/>
                      <a:pt x="1706880" y="383540"/>
                      <a:pt x="1706880" y="853440"/>
                    </a:cubicBezTo>
                    <a:cubicBezTo>
                      <a:pt x="1708150" y="1324610"/>
                      <a:pt x="1324610" y="1708150"/>
                      <a:pt x="853440" y="1708150"/>
                    </a:cubicBezTo>
                    <a:close/>
                    <a:moveTo>
                      <a:pt x="853440" y="469900"/>
                    </a:moveTo>
                    <a:cubicBezTo>
                      <a:pt x="642620" y="469900"/>
                      <a:pt x="469900" y="642620"/>
                      <a:pt x="469900" y="853440"/>
                    </a:cubicBezTo>
                    <a:cubicBezTo>
                      <a:pt x="469900" y="1064260"/>
                      <a:pt x="642620" y="1236980"/>
                      <a:pt x="853440" y="1236980"/>
                    </a:cubicBezTo>
                    <a:cubicBezTo>
                      <a:pt x="1064260" y="1236980"/>
                      <a:pt x="1236980" y="1064260"/>
                      <a:pt x="1236980" y="853440"/>
                    </a:cubicBezTo>
                    <a:cubicBezTo>
                      <a:pt x="1236980" y="642620"/>
                      <a:pt x="1065530" y="469900"/>
                      <a:pt x="853440" y="469900"/>
                    </a:cubicBezTo>
                    <a:close/>
                  </a:path>
                </a:pathLst>
              </a:custGeom>
              <a:solidFill>
                <a:srgbClr val="85BCD7"/>
              </a:solidFill>
            </p:spPr>
          </p:sp>
        </p:grpSp>
        <p:grpSp>
          <p:nvGrpSpPr>
            <p:cNvPr name="Group 16" id="16"/>
            <p:cNvGrpSpPr>
              <a:grpSpLocks noChangeAspect="true"/>
            </p:cNvGrpSpPr>
            <p:nvPr/>
          </p:nvGrpSpPr>
          <p:grpSpPr>
            <a:xfrm rot="0">
              <a:off x="577837" y="0"/>
              <a:ext cx="470169" cy="470169"/>
              <a:chOff x="0" y="0"/>
              <a:chExt cx="1708150" cy="1708150"/>
            </a:xfrm>
          </p:grpSpPr>
          <p:sp>
            <p:nvSpPr>
              <p:cNvPr name="Freeform 17" id="17"/>
              <p:cNvSpPr/>
              <p:nvPr/>
            </p:nvSpPr>
            <p:spPr>
              <a:xfrm flipH="false" flipV="false" rot="0">
                <a:off x="0" y="0"/>
                <a:ext cx="1708150" cy="1708150"/>
              </a:xfrm>
              <a:custGeom>
                <a:avLst/>
                <a:gdLst/>
                <a:ahLst/>
                <a:cxnLst/>
                <a:rect r="r" b="b" t="t" l="l"/>
                <a:pathLst>
                  <a:path h="1708150" w="1708150">
                    <a:moveTo>
                      <a:pt x="853440" y="1708150"/>
                    </a:moveTo>
                    <a:cubicBezTo>
                      <a:pt x="383540" y="1708150"/>
                      <a:pt x="0" y="1324610"/>
                      <a:pt x="0" y="853440"/>
                    </a:cubicBezTo>
                    <a:cubicBezTo>
                      <a:pt x="0" y="383540"/>
                      <a:pt x="383540" y="0"/>
                      <a:pt x="853440" y="0"/>
                    </a:cubicBezTo>
                    <a:cubicBezTo>
                      <a:pt x="1324610" y="0"/>
                      <a:pt x="1706880" y="383540"/>
                      <a:pt x="1706880" y="853440"/>
                    </a:cubicBezTo>
                    <a:cubicBezTo>
                      <a:pt x="1708150" y="1324610"/>
                      <a:pt x="1324610" y="1708150"/>
                      <a:pt x="853440" y="1708150"/>
                    </a:cubicBezTo>
                    <a:close/>
                    <a:moveTo>
                      <a:pt x="853440" y="469900"/>
                    </a:moveTo>
                    <a:cubicBezTo>
                      <a:pt x="642620" y="469900"/>
                      <a:pt x="469900" y="642620"/>
                      <a:pt x="469900" y="853440"/>
                    </a:cubicBezTo>
                    <a:cubicBezTo>
                      <a:pt x="469900" y="1064260"/>
                      <a:pt x="642620" y="1236980"/>
                      <a:pt x="853440" y="1236980"/>
                    </a:cubicBezTo>
                    <a:cubicBezTo>
                      <a:pt x="1064260" y="1236980"/>
                      <a:pt x="1236980" y="1064260"/>
                      <a:pt x="1236980" y="853440"/>
                    </a:cubicBezTo>
                    <a:cubicBezTo>
                      <a:pt x="1236980" y="642620"/>
                      <a:pt x="1065530" y="469900"/>
                      <a:pt x="853440" y="469900"/>
                    </a:cubicBezTo>
                    <a:close/>
                  </a:path>
                </a:pathLst>
              </a:custGeom>
              <a:solidFill>
                <a:srgbClr val="245898"/>
              </a:solidFill>
            </p:spPr>
          </p:sp>
        </p:grpSp>
      </p:grpSp>
      <p:sp>
        <p:nvSpPr>
          <p:cNvPr name="Freeform 18" id="18"/>
          <p:cNvSpPr/>
          <p:nvPr/>
        </p:nvSpPr>
        <p:spPr>
          <a:xfrm flipH="false" flipV="false" rot="0">
            <a:off x="2838818" y="3338685"/>
            <a:ext cx="4209689" cy="4834126"/>
          </a:xfrm>
          <a:custGeom>
            <a:avLst/>
            <a:gdLst/>
            <a:ahLst/>
            <a:cxnLst/>
            <a:rect r="r" b="b" t="t" l="l"/>
            <a:pathLst>
              <a:path h="4834126" w="4209689">
                <a:moveTo>
                  <a:pt x="0" y="0"/>
                </a:moveTo>
                <a:lnTo>
                  <a:pt x="4209689" y="0"/>
                </a:lnTo>
                <a:lnTo>
                  <a:pt x="4209689" y="4834126"/>
                </a:lnTo>
                <a:lnTo>
                  <a:pt x="0" y="483412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DAGQXYHQi34</dc:identifier>
  <dcterms:modified xsi:type="dcterms:W3CDTF">2011-08-01T06:04:30Z</dcterms:modified>
  <cp:revision>1</cp:revision>
  <dc:title>O-Kapuscinska-FORUM</dc:title>
</cp:coreProperties>
</file>