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sldIdLst>
    <p:sldId id="263" r:id="rId3"/>
    <p:sldId id="264" r:id="rId4"/>
    <p:sldId id="258" r:id="rId5"/>
    <p:sldId id="259" r:id="rId6"/>
    <p:sldId id="260" r:id="rId7"/>
    <p:sldId id="262" r:id="rId8"/>
    <p:sldId id="265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Prostokąt 6">
            <a:extLst>
              <a:ext uri="{FF2B5EF4-FFF2-40B4-BE49-F238E27FC236}">
                <a16:creationId xmlns:a16="http://schemas.microsoft.com/office/drawing/2014/main" id="{BC5C50C9-5CB7-4938-BEDF-DD2FC7529FA9}"/>
              </a:ext>
            </a:extLst>
          </p:cNvPr>
          <p:cNvSpPr/>
          <p:nvPr userDrawn="1"/>
        </p:nvSpPr>
        <p:spPr>
          <a:xfrm>
            <a:off x="1528762" y="1473243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01368" y="1664208"/>
            <a:ext cx="8586216" cy="2176272"/>
          </a:xfrm>
        </p:spPr>
        <p:txBody>
          <a:bodyPr rtlCol="0" anchor="ctr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7168" y="4142232"/>
            <a:ext cx="7223760" cy="685800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18151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— 3 obraz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rostokąt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978408"/>
            <a:ext cx="4059936" cy="1106424"/>
          </a:xfrm>
        </p:spPr>
        <p:txBody>
          <a:bodyPr rtlCol="0" anchor="ctr">
            <a:normAutofit/>
          </a:bodyPr>
          <a:lstStyle>
            <a:lvl1pPr>
              <a:defRPr sz="28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41248" y="2359152"/>
            <a:ext cx="4059936" cy="3429000"/>
          </a:xfrm>
        </p:spPr>
        <p:txBody>
          <a:bodyPr rtlCol="0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15" name="Obraz — symbol zastępczy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61120" y="566928"/>
            <a:ext cx="2871216" cy="234086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0" name="Obraz — symbol zastępczy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43016" y="566928"/>
            <a:ext cx="2871216" cy="234086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BB3EDCB6-603C-4A22-80E6-232A6202452A}"/>
              </a:ext>
            </a:extLst>
          </p:cNvPr>
          <p:cNvSpPr/>
          <p:nvPr userDrawn="1"/>
        </p:nvSpPr>
        <p:spPr>
          <a:xfrm>
            <a:off x="877459" y="2121408"/>
            <a:ext cx="395865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braz — symbol zastępczy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43016" y="3108960"/>
            <a:ext cx="5989320" cy="305409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8" name="Data — symbol zastępczy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19" name="Stopka — symbol zastępczy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20" name="Numer slajdu — symbol zastępczy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436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— 4 obraz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rostokąt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7324344" y="630936"/>
            <a:ext cx="4517136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0" y="978408"/>
            <a:ext cx="3721608" cy="1106424"/>
          </a:xfrm>
        </p:spPr>
        <p:txBody>
          <a:bodyPr rtlCol="0" anchor="ctr">
            <a:normAutofit/>
          </a:bodyPr>
          <a:lstStyle>
            <a:lvl1pPr>
              <a:defRPr sz="28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15" name="Obraz — symbol zastępczy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67328" y="630936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0" name="Obraz — symbol zastępczy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1480" y="630936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7260336" y="1179576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braz — symbol zastępczy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1480" y="3438144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8" name="Data — symbol zastępczy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19" name="Stopka — symbol zastępczy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20" name="Numer slajdu — symbol zastępczy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525280B1-DD77-4ADB-A6FC-71309BCB66E1}"/>
              </a:ext>
            </a:extLst>
          </p:cNvPr>
          <p:cNvSpPr/>
          <p:nvPr userDrawn="1"/>
        </p:nvSpPr>
        <p:spPr>
          <a:xfrm>
            <a:off x="7792216" y="2185416"/>
            <a:ext cx="3683187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braz — symbol zastępczy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67328" y="3438144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8" name="Tekst — symbol zastępczy 7">
            <a:extLst>
              <a:ext uri="{FF2B5EF4-FFF2-40B4-BE49-F238E27FC236}">
                <a16:creationId xmlns:a16="http://schemas.microsoft.com/office/drawing/2014/main" id="{A0D33A8D-B0BB-4920-AAC4-6EE9952AA55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72400" y="3099816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21" name="Tekst — symbol zastępczy 7">
            <a:extLst>
              <a:ext uri="{FF2B5EF4-FFF2-40B4-BE49-F238E27FC236}">
                <a16:creationId xmlns:a16="http://schemas.microsoft.com/office/drawing/2014/main" id="{FC2F80E1-DA5D-4EBA-BDBC-FFD24776ED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72400" y="4215384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22" name="Tekst — symbol zastępczy 7">
            <a:extLst>
              <a:ext uri="{FF2B5EF4-FFF2-40B4-BE49-F238E27FC236}">
                <a16:creationId xmlns:a16="http://schemas.microsoft.com/office/drawing/2014/main" id="{536A3E74-5D94-4FE5-A5F8-7DA032AD48A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772400" y="5321808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23" name="Obraz — symbol zastępczy 14">
            <a:extLst>
              <a:ext uri="{FF2B5EF4-FFF2-40B4-BE49-F238E27FC236}">
                <a16:creationId xmlns:a16="http://schemas.microsoft.com/office/drawing/2014/main" id="{A36D2011-9E99-44AA-8612-4EEBAAA5D03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72400" y="2532888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pl-PL" noProof="0"/>
              <a:t>Ikona</a:t>
            </a:r>
          </a:p>
        </p:txBody>
      </p:sp>
      <p:sp>
        <p:nvSpPr>
          <p:cNvPr id="24" name="Obraz — symbol zastępczy 14">
            <a:extLst>
              <a:ext uri="{FF2B5EF4-FFF2-40B4-BE49-F238E27FC236}">
                <a16:creationId xmlns:a16="http://schemas.microsoft.com/office/drawing/2014/main" id="{80B0958E-0709-4604-ADAF-A6137275F31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72400" y="3630168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pl-PL" noProof="0"/>
              <a:t>Ikona</a:t>
            </a:r>
          </a:p>
        </p:txBody>
      </p:sp>
      <p:sp>
        <p:nvSpPr>
          <p:cNvPr id="25" name="Obraz — symbol zastępczy 14">
            <a:extLst>
              <a:ext uri="{FF2B5EF4-FFF2-40B4-BE49-F238E27FC236}">
                <a16:creationId xmlns:a16="http://schemas.microsoft.com/office/drawing/2014/main" id="{F4A09204-1398-472F-B713-0AD49188773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772400" y="4754880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pl-PL" noProof="0"/>
              <a:t>Ikona</a:t>
            </a:r>
          </a:p>
        </p:txBody>
      </p:sp>
    </p:spTree>
    <p:extLst>
      <p:ext uri="{BB962C8B-B14F-4D97-AF65-F5344CB8AC3E}">
        <p14:creationId xmlns:p14="http://schemas.microsoft.com/office/powerpoint/2010/main" val="4250040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Prostokąt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8992" y="1938528"/>
            <a:ext cx="10177272" cy="2990088"/>
          </a:xfrm>
        </p:spPr>
        <p:txBody>
          <a:bodyPr rtlCol="0">
            <a:normAutofit/>
          </a:bodyPr>
          <a:lstStyle>
            <a:lvl1pPr>
              <a:defRPr sz="54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4275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3" name="Stopka — symbol zastępczy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4" name="Numer slajdu — symbol zastępczy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624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Prostokąt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8680" y="1709928"/>
            <a:ext cx="3099816" cy="1709928"/>
          </a:xfrm>
        </p:spPr>
        <p:txBody>
          <a:bodyPr tIns="45720" rtlCol="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6" name="Stopka — symbol zastępczy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7" name="Numer slajdu — symbol zastępczy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967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Prostokąt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8680" y="1709928"/>
            <a:ext cx="3099816" cy="1709928"/>
          </a:xfrm>
        </p:spPr>
        <p:txBody>
          <a:bodyPr tIns="45720" rtlCol="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Obraz — symbol zastępczy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6" name="Stopka — symbol zastępczy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7" name="Numer slajdu — symbol zastępczy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272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18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47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561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4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z obraz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4064" y="1078992"/>
            <a:ext cx="6272784" cy="153619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4064" y="3355848"/>
            <a:ext cx="6272784" cy="2825496"/>
          </a:xfrm>
        </p:spPr>
        <p:txBody>
          <a:bodyPr rtlCol="0"/>
          <a:lstStyle>
            <a:lvl1pPr>
              <a:buNone/>
              <a:defRPr sz="18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1648" y="6356350"/>
            <a:ext cx="4114800" cy="365125"/>
          </a:xfr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3CC47E32-D289-4A1B-A3C7-A355CD5572E8}"/>
              </a:ext>
            </a:extLst>
          </p:cNvPr>
          <p:cNvSpPr/>
          <p:nvPr userDrawn="1"/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braz — symbol zastępczy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603504"/>
            <a:ext cx="4050792" cy="5577840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</p:spTree>
    <p:extLst>
      <p:ext uri="{BB962C8B-B14F-4D97-AF65-F5344CB8AC3E}">
        <p14:creationId xmlns:p14="http://schemas.microsoft.com/office/powerpoint/2010/main" val="3746326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81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375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11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295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022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052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1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— 2 obraz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648" y="1078992"/>
            <a:ext cx="6272784" cy="153619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2648" y="3355848"/>
            <a:ext cx="6272784" cy="2825496"/>
          </a:xfrm>
        </p:spPr>
        <p:txBody>
          <a:bodyPr rtlCol="0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5272" y="6356350"/>
            <a:ext cx="128016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850392" y="36576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braz — symbol zastępczy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60" y="4352544"/>
            <a:ext cx="4507992" cy="250545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0" name="Obraz — symbol zastępczy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80960" y="0"/>
            <a:ext cx="4507992" cy="41239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EEFA3CC7-31ED-4E5A-87A6-AA1D8F4251FC}"/>
              </a:ext>
            </a:extLst>
          </p:cNvPr>
          <p:cNvSpPr/>
          <p:nvPr userDrawn="1"/>
        </p:nvSpPr>
        <p:spPr>
          <a:xfrm>
            <a:off x="62179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Prostokąt 6">
            <a:extLst>
              <a:ext uri="{FF2B5EF4-FFF2-40B4-BE49-F238E27FC236}">
                <a16:creationId xmlns:a16="http://schemas.microsoft.com/office/drawing/2014/main" id="{B541A812-4D3F-4D65-BA64-BA64E37F2C1D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8992" y="1938528"/>
            <a:ext cx="7013448" cy="2990088"/>
          </a:xfrm>
        </p:spPr>
        <p:txBody>
          <a:bodyPr rtlCol="0" anchor="ctr">
            <a:normAutofit/>
          </a:bodyPr>
          <a:lstStyle>
            <a:lvl1pPr>
              <a:defRPr sz="54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613648" y="1938528"/>
            <a:ext cx="2688336" cy="2990088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5716BBE9-8A9C-450B-A235-677945C7ED44}"/>
              </a:ext>
            </a:extLst>
          </p:cNvPr>
          <p:cNvSpPr/>
          <p:nvPr userDrawn="1"/>
        </p:nvSpPr>
        <p:spPr>
          <a:xfrm>
            <a:off x="609084" y="2965074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9855E7BF-3629-4C02-98DF-CFC1C93CE036}"/>
              </a:ext>
            </a:extLst>
          </p:cNvPr>
          <p:cNvSpPr/>
          <p:nvPr userDrawn="1"/>
        </p:nvSpPr>
        <p:spPr>
          <a:xfrm rot="5400000">
            <a:off x="7360539" y="3424428"/>
            <a:ext cx="210312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75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Prostokąt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1852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370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7784" y="640080"/>
            <a:ext cx="10890504" cy="4114800"/>
          </a:xfrm>
        </p:spPr>
        <p:txBody>
          <a:bodyPr rtlCol="0" anchor="ctr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 useBgFill="1">
        <p:nvSpPr>
          <p:cNvPr id="4" name="Prostokąt 3">
            <a:extLst>
              <a:ext uri="{FF2B5EF4-FFF2-40B4-BE49-F238E27FC236}">
                <a16:creationId xmlns:a16="http://schemas.microsoft.com/office/drawing/2014/main" id="{673635DF-99E4-4A0C-A272-D9FF87695DE7}"/>
              </a:ext>
            </a:extLst>
          </p:cNvPr>
          <p:cNvSpPr/>
          <p:nvPr userDrawn="1"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590C76F-6331-4485-AA5B-D61483481F68}"/>
              </a:ext>
            </a:extLst>
          </p:cNvPr>
          <p:cNvSpPr/>
          <p:nvPr userDrawn="1"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1248" y="5102352"/>
            <a:ext cx="10607040" cy="585216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6" name="Data — symbol zastępczy 5">
            <a:extLst>
              <a:ext uri="{FF2B5EF4-FFF2-40B4-BE49-F238E27FC236}">
                <a16:creationId xmlns:a16="http://schemas.microsoft.com/office/drawing/2014/main" id="{ECB2BA4C-9ADA-41DB-B758-9E3CFECDF5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10" name="Stopka — symbol zastępczy 9">
            <a:extLst>
              <a:ext uri="{FF2B5EF4-FFF2-40B4-BE49-F238E27FC236}">
                <a16:creationId xmlns:a16="http://schemas.microsoft.com/office/drawing/2014/main" id="{20957ADB-410A-48BE-AA95-3A708314B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11" name="Numer slajdu — symbol zastępczy 10">
            <a:extLst>
              <a:ext uri="{FF2B5EF4-FFF2-40B4-BE49-F238E27FC236}">
                <a16:creationId xmlns:a16="http://schemas.microsoft.com/office/drawing/2014/main" id="{5112591B-8032-4FDF-9B26-8F505642C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99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sp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Prostokąt 8">
            <a:extLst>
              <a:ext uri="{FF2B5EF4-FFF2-40B4-BE49-F238E27FC236}">
                <a16:creationId xmlns:a16="http://schemas.microsoft.com/office/drawing/2014/main" id="{342F4163-FF9F-453F-99BB-82B8FDB0A1F9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braz — symbol zastępczy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2239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Obraz</a:t>
            </a:r>
          </a:p>
        </p:txBody>
      </p:sp>
      <p:sp>
        <p:nvSpPr>
          <p:cNvPr id="10" name="Obraz — symbol zastępczy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7607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Obraz</a:t>
            </a:r>
          </a:p>
        </p:txBody>
      </p:sp>
      <p:sp>
        <p:nvSpPr>
          <p:cNvPr id="16" name="Obraz — symbol zastępczy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84555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Obraz</a:t>
            </a:r>
          </a:p>
        </p:txBody>
      </p:sp>
      <p:sp>
        <p:nvSpPr>
          <p:cNvPr id="27" name="Prostokąt 26">
            <a:extLst>
              <a:ext uri="{FF2B5EF4-FFF2-40B4-BE49-F238E27FC236}">
                <a16:creationId xmlns:a16="http://schemas.microsoft.com/office/drawing/2014/main" id="{76763C05-47FB-4725-A20D-066889246220}"/>
              </a:ext>
            </a:extLst>
          </p:cNvPr>
          <p:cNvSpPr/>
          <p:nvPr userDrawn="1"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ytuł 1">
            <a:extLst>
              <a:ext uri="{FF2B5EF4-FFF2-40B4-BE49-F238E27FC236}">
                <a16:creationId xmlns:a16="http://schemas.microsoft.com/office/drawing/2014/main" id="{9EDC39EC-C00D-4DE8-8828-E0E5AD579F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2" name="Obraz — symbol zastępczy 14">
            <a:extLst>
              <a:ext uri="{FF2B5EF4-FFF2-40B4-BE49-F238E27FC236}">
                <a16:creationId xmlns:a16="http://schemas.microsoft.com/office/drawing/2014/main" id="{AC393A50-B0FA-44B0-850A-6E748DECA20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99923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Obraz</a:t>
            </a:r>
          </a:p>
        </p:txBody>
      </p:sp>
      <p:sp>
        <p:nvSpPr>
          <p:cNvPr id="33" name="Obraz — symbol zastępczy 14">
            <a:extLst>
              <a:ext uri="{FF2B5EF4-FFF2-40B4-BE49-F238E27FC236}">
                <a16:creationId xmlns:a16="http://schemas.microsoft.com/office/drawing/2014/main" id="{C19D18E3-AE27-4902-A5E1-1E388C8CA88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26871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pl-PL" noProof="0"/>
              <a:t>Obraz</a:t>
            </a:r>
          </a:p>
        </p:txBody>
      </p:sp>
      <p:sp>
        <p:nvSpPr>
          <p:cNvPr id="11" name="Data — symbol zastępczy 10">
            <a:extLst>
              <a:ext uri="{FF2B5EF4-FFF2-40B4-BE49-F238E27FC236}">
                <a16:creationId xmlns:a16="http://schemas.microsoft.com/office/drawing/2014/main" id="{C4A1E4D4-19E0-496B-BBAF-99A720781C00}"/>
              </a:ext>
            </a:extLst>
          </p:cNvPr>
          <p:cNvSpPr>
            <a:spLocks noGrp="1"/>
          </p:cNvSpPr>
          <p:nvPr>
            <p:ph type="dt" sz="half" idx="32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12" name="Stopka — symbol zastępczy 11">
            <a:extLst>
              <a:ext uri="{FF2B5EF4-FFF2-40B4-BE49-F238E27FC236}">
                <a16:creationId xmlns:a16="http://schemas.microsoft.com/office/drawing/2014/main" id="{D0281C10-EAAA-4F45-8CC9-87F9F9116C2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13" name="Numer slajdu — symbol zastępczy 12">
            <a:extLst>
              <a:ext uri="{FF2B5EF4-FFF2-40B4-BE49-F238E27FC236}">
                <a16:creationId xmlns:a16="http://schemas.microsoft.com/office/drawing/2014/main" id="{389175D6-43FD-42A2-8595-893FC3BFCDF6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7" name="Tekst — symbol zastępczy 35">
            <a:extLst>
              <a:ext uri="{FF2B5EF4-FFF2-40B4-BE49-F238E27FC236}">
                <a16:creationId xmlns:a16="http://schemas.microsoft.com/office/drawing/2014/main" id="{28F74B10-F76D-4BBB-A284-01D5A0DF8BC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31536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Tytuł</a:t>
            </a:r>
          </a:p>
        </p:txBody>
      </p:sp>
      <p:sp>
        <p:nvSpPr>
          <p:cNvPr id="38" name="Tekst — symbol zastępczy 35">
            <a:extLst>
              <a:ext uri="{FF2B5EF4-FFF2-40B4-BE49-F238E27FC236}">
                <a16:creationId xmlns:a16="http://schemas.microsoft.com/office/drawing/2014/main" id="{BD245DC2-6D7B-4AEE-B8EE-0D0E473AFFF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845552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Tytuł</a:t>
            </a:r>
          </a:p>
        </p:txBody>
      </p:sp>
      <p:sp>
        <p:nvSpPr>
          <p:cNvPr id="39" name="Tekst — symbol zastępczy 35">
            <a:extLst>
              <a:ext uri="{FF2B5EF4-FFF2-40B4-BE49-F238E27FC236}">
                <a16:creationId xmlns:a16="http://schemas.microsoft.com/office/drawing/2014/main" id="{28069EAF-8C82-49CC-8A38-2ACAD26F7DE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268712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Tytuł</a:t>
            </a:r>
          </a:p>
        </p:txBody>
      </p:sp>
      <p:sp>
        <p:nvSpPr>
          <p:cNvPr id="40" name="Tekst — symbol zastępczy 35">
            <a:extLst>
              <a:ext uri="{FF2B5EF4-FFF2-40B4-BE49-F238E27FC236}">
                <a16:creationId xmlns:a16="http://schemas.microsoft.com/office/drawing/2014/main" id="{DAA3B1CD-59B3-4B73-B91A-88CED1D8FDD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94360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Tytuł</a:t>
            </a:r>
          </a:p>
        </p:txBody>
      </p:sp>
      <p:sp>
        <p:nvSpPr>
          <p:cNvPr id="41" name="Tekst — symbol zastępczy 35">
            <a:extLst>
              <a:ext uri="{FF2B5EF4-FFF2-40B4-BE49-F238E27FC236}">
                <a16:creationId xmlns:a16="http://schemas.microsoft.com/office/drawing/2014/main" id="{C1FED6B0-DEB7-46E3-8038-FE6788AC24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008376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Tytuł</a:t>
            </a:r>
          </a:p>
        </p:txBody>
      </p:sp>
    </p:spTree>
    <p:extLst>
      <p:ext uri="{BB962C8B-B14F-4D97-AF65-F5344CB8AC3E}">
        <p14:creationId xmlns:p14="http://schemas.microsoft.com/office/powerpoint/2010/main" val="216847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Prostokąt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45936" y="2372650"/>
            <a:ext cx="493776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6" name="Zawartość — symbol zastępczy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82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— 3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Prostokąt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7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72" y="3203688"/>
            <a:ext cx="3291840" cy="2968512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0799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6" name="Zawartość — symbol zastępczy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07992" y="3203687"/>
            <a:ext cx="329184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4" name="Tekst — symbol zastępczy 4">
            <a:extLst>
              <a:ext uri="{FF2B5EF4-FFF2-40B4-BE49-F238E27FC236}">
                <a16:creationId xmlns:a16="http://schemas.microsoft.com/office/drawing/2014/main" id="{CE04853A-B5A7-418B-B49F-E718136614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3991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16" name="Zawartość — symbol zastępczy 5">
            <a:extLst>
              <a:ext uri="{FF2B5EF4-FFF2-40B4-BE49-F238E27FC236}">
                <a16:creationId xmlns:a16="http://schemas.microsoft.com/office/drawing/2014/main" id="{D08E5547-BBB9-4D87-A012-6BC6B133086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439912" y="3203687"/>
            <a:ext cx="329184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67303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04.09.20XX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33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630"/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9/19/24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63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63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963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2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870078" y="5489194"/>
            <a:ext cx="5666600" cy="5040911"/>
            <a:chOff x="0" y="0"/>
            <a:chExt cx="913687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13687" cy="812800"/>
            </a:xfrm>
            <a:custGeom>
              <a:avLst/>
              <a:gdLst/>
              <a:ahLst/>
              <a:cxnLst/>
              <a:rect l="l" t="t" r="r" b="b"/>
              <a:pathLst>
                <a:path w="913687" h="812800">
                  <a:moveTo>
                    <a:pt x="456843" y="0"/>
                  </a:moveTo>
                  <a:cubicBezTo>
                    <a:pt x="204536" y="0"/>
                    <a:pt x="0" y="181951"/>
                    <a:pt x="0" y="406400"/>
                  </a:cubicBezTo>
                  <a:cubicBezTo>
                    <a:pt x="0" y="630849"/>
                    <a:pt x="204536" y="812800"/>
                    <a:pt x="456843" y="812800"/>
                  </a:cubicBezTo>
                  <a:cubicBezTo>
                    <a:pt x="709151" y="812800"/>
                    <a:pt x="913687" y="630849"/>
                    <a:pt x="913687" y="406400"/>
                  </a:cubicBezTo>
                  <a:cubicBezTo>
                    <a:pt x="913687" y="181951"/>
                    <a:pt x="709151" y="0"/>
                    <a:pt x="456843" y="0"/>
                  </a:cubicBezTo>
                  <a:close/>
                </a:path>
              </a:pathLst>
            </a:custGeom>
            <a:solidFill>
              <a:srgbClr val="004AAD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85658" y="38100"/>
              <a:ext cx="74237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389508" y="5076044"/>
            <a:ext cx="7000637" cy="6804085"/>
            <a:chOff x="0" y="0"/>
            <a:chExt cx="812800" cy="78998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789980"/>
            </a:xfrm>
            <a:custGeom>
              <a:avLst/>
              <a:gdLst/>
              <a:ahLst/>
              <a:cxnLst/>
              <a:rect l="l" t="t" r="r" b="b"/>
              <a:pathLst>
                <a:path w="812800" h="789980">
                  <a:moveTo>
                    <a:pt x="406400" y="0"/>
                  </a:moveTo>
                  <a:cubicBezTo>
                    <a:pt x="181951" y="0"/>
                    <a:pt x="0" y="176843"/>
                    <a:pt x="0" y="394990"/>
                  </a:cubicBezTo>
                  <a:cubicBezTo>
                    <a:pt x="0" y="613137"/>
                    <a:pt x="181951" y="789980"/>
                    <a:pt x="406400" y="789980"/>
                  </a:cubicBezTo>
                  <a:cubicBezTo>
                    <a:pt x="630849" y="789980"/>
                    <a:pt x="812800" y="613137"/>
                    <a:pt x="812800" y="394990"/>
                  </a:cubicBezTo>
                  <a:cubicBezTo>
                    <a:pt x="812800" y="17684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13A86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5961"/>
              <a:ext cx="660400" cy="679958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033913" y="-895620"/>
            <a:ext cx="2305115" cy="230511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64474"/>
            </a:solidFill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" name="Freeform 11"/>
          <p:cNvSpPr/>
          <p:nvPr/>
        </p:nvSpPr>
        <p:spPr>
          <a:xfrm>
            <a:off x="1519903" y="5647851"/>
            <a:ext cx="1126147" cy="693151"/>
          </a:xfrm>
          <a:custGeom>
            <a:avLst/>
            <a:gdLst/>
            <a:ahLst/>
            <a:cxnLst/>
            <a:rect l="l" t="t" r="r" b="b"/>
            <a:pathLst>
              <a:path w="1689220" h="1039727">
                <a:moveTo>
                  <a:pt x="0" y="0"/>
                </a:moveTo>
                <a:lnTo>
                  <a:pt x="1689220" y="0"/>
                </a:lnTo>
                <a:lnTo>
                  <a:pt x="1689220" y="1039727"/>
                </a:lnTo>
                <a:lnTo>
                  <a:pt x="0" y="10397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205395" y="5687699"/>
            <a:ext cx="1257359" cy="653303"/>
          </a:xfrm>
          <a:custGeom>
            <a:avLst/>
            <a:gdLst/>
            <a:ahLst/>
            <a:cxnLst/>
            <a:rect l="l" t="t" r="r" b="b"/>
            <a:pathLst>
              <a:path w="1886039" h="979955">
                <a:moveTo>
                  <a:pt x="0" y="0"/>
                </a:moveTo>
                <a:lnTo>
                  <a:pt x="1886039" y="0"/>
                </a:lnTo>
                <a:lnTo>
                  <a:pt x="1886039" y="979955"/>
                </a:lnTo>
                <a:lnTo>
                  <a:pt x="0" y="9799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 13"/>
          <p:cNvSpPr/>
          <p:nvPr/>
        </p:nvSpPr>
        <p:spPr>
          <a:xfrm>
            <a:off x="4289912" y="5767663"/>
            <a:ext cx="1621048" cy="506306"/>
          </a:xfrm>
          <a:custGeom>
            <a:avLst/>
            <a:gdLst/>
            <a:ahLst/>
            <a:cxnLst/>
            <a:rect l="l" t="t" r="r" b="b"/>
            <a:pathLst>
              <a:path w="2431572" h="759459">
                <a:moveTo>
                  <a:pt x="0" y="0"/>
                </a:moveTo>
                <a:lnTo>
                  <a:pt x="2431572" y="0"/>
                </a:lnTo>
                <a:lnTo>
                  <a:pt x="2431572" y="759459"/>
                </a:lnTo>
                <a:lnTo>
                  <a:pt x="0" y="759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5970573" y="5746305"/>
            <a:ext cx="527664" cy="527664"/>
          </a:xfrm>
          <a:custGeom>
            <a:avLst/>
            <a:gdLst/>
            <a:ahLst/>
            <a:cxnLst/>
            <a:rect l="l" t="t" r="r" b="b"/>
            <a:pathLst>
              <a:path w="791496" h="791496">
                <a:moveTo>
                  <a:pt x="0" y="0"/>
                </a:moveTo>
                <a:lnTo>
                  <a:pt x="791497" y="0"/>
                </a:lnTo>
                <a:lnTo>
                  <a:pt x="791497" y="791496"/>
                </a:lnTo>
                <a:lnTo>
                  <a:pt x="0" y="7914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Freeform 15"/>
          <p:cNvSpPr/>
          <p:nvPr/>
        </p:nvSpPr>
        <p:spPr>
          <a:xfrm>
            <a:off x="1650995" y="4303940"/>
            <a:ext cx="1244537" cy="1010564"/>
          </a:xfrm>
          <a:custGeom>
            <a:avLst/>
            <a:gdLst/>
            <a:ahLst/>
            <a:cxnLst/>
            <a:rect l="l" t="t" r="r" b="b"/>
            <a:pathLst>
              <a:path w="1866806" h="1515846">
                <a:moveTo>
                  <a:pt x="0" y="0"/>
                </a:moveTo>
                <a:lnTo>
                  <a:pt x="1866806" y="0"/>
                </a:lnTo>
                <a:lnTo>
                  <a:pt x="1866806" y="1515847"/>
                </a:lnTo>
                <a:lnTo>
                  <a:pt x="0" y="151584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43481" y="4145152"/>
            <a:ext cx="1540067" cy="317576"/>
            <a:chOff x="0" y="0"/>
            <a:chExt cx="347482" cy="7165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47482" cy="71654"/>
            </a:xfrm>
            <a:custGeom>
              <a:avLst/>
              <a:gdLst/>
              <a:ahLst/>
              <a:cxnLst/>
              <a:rect l="l" t="t" r="r" b="b"/>
              <a:pathLst>
                <a:path w="347482" h="71654">
                  <a:moveTo>
                    <a:pt x="35827" y="0"/>
                  </a:moveTo>
                  <a:lnTo>
                    <a:pt x="311655" y="0"/>
                  </a:lnTo>
                  <a:cubicBezTo>
                    <a:pt x="331442" y="0"/>
                    <a:pt x="347482" y="16040"/>
                    <a:pt x="347482" y="35827"/>
                  </a:cubicBezTo>
                  <a:lnTo>
                    <a:pt x="347482" y="35827"/>
                  </a:lnTo>
                  <a:cubicBezTo>
                    <a:pt x="347482" y="45329"/>
                    <a:pt x="343708" y="54442"/>
                    <a:pt x="336989" y="61161"/>
                  </a:cubicBezTo>
                  <a:cubicBezTo>
                    <a:pt x="330270" y="67879"/>
                    <a:pt x="321157" y="71654"/>
                    <a:pt x="311655" y="71654"/>
                  </a:cubicBezTo>
                  <a:lnTo>
                    <a:pt x="35827" y="71654"/>
                  </a:lnTo>
                  <a:cubicBezTo>
                    <a:pt x="16040" y="71654"/>
                    <a:pt x="0" y="55614"/>
                    <a:pt x="0" y="35827"/>
                  </a:cubicBezTo>
                  <a:lnTo>
                    <a:pt x="0" y="35827"/>
                  </a:lnTo>
                  <a:cubicBezTo>
                    <a:pt x="0" y="16040"/>
                    <a:pt x="16040" y="0"/>
                    <a:pt x="35827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347482" cy="109754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r>
                <a:rPr lang="en-US" sz="1154">
                  <a:solidFill>
                    <a:srgbClr val="013A86"/>
                  </a:solidFill>
                  <a:latin typeface="Glacial Indifference"/>
                  <a:ea typeface="Glacial Indifference"/>
                  <a:cs typeface="Glacial Indifference"/>
                  <a:sym typeface="Glacial Indifference"/>
                </a:rPr>
                <a:t>Patronat honorowy: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" y="5332436"/>
            <a:ext cx="1540067" cy="315415"/>
            <a:chOff x="0" y="0"/>
            <a:chExt cx="347482" cy="7116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47482" cy="71166"/>
            </a:xfrm>
            <a:custGeom>
              <a:avLst/>
              <a:gdLst/>
              <a:ahLst/>
              <a:cxnLst/>
              <a:rect l="l" t="t" r="r" b="b"/>
              <a:pathLst>
                <a:path w="347482" h="71166">
                  <a:moveTo>
                    <a:pt x="35583" y="0"/>
                  </a:moveTo>
                  <a:lnTo>
                    <a:pt x="311899" y="0"/>
                  </a:lnTo>
                  <a:cubicBezTo>
                    <a:pt x="331551" y="0"/>
                    <a:pt x="347482" y="15931"/>
                    <a:pt x="347482" y="35583"/>
                  </a:cubicBezTo>
                  <a:lnTo>
                    <a:pt x="347482" y="35583"/>
                  </a:lnTo>
                  <a:cubicBezTo>
                    <a:pt x="347482" y="45020"/>
                    <a:pt x="343733" y="54071"/>
                    <a:pt x="337060" y="60744"/>
                  </a:cubicBezTo>
                  <a:cubicBezTo>
                    <a:pt x="330387" y="67417"/>
                    <a:pt x="321336" y="71166"/>
                    <a:pt x="311899" y="71166"/>
                  </a:cubicBezTo>
                  <a:lnTo>
                    <a:pt x="35583" y="71166"/>
                  </a:lnTo>
                  <a:cubicBezTo>
                    <a:pt x="26146" y="71166"/>
                    <a:pt x="17095" y="67417"/>
                    <a:pt x="10422" y="60744"/>
                  </a:cubicBezTo>
                  <a:cubicBezTo>
                    <a:pt x="3749" y="54071"/>
                    <a:pt x="0" y="45020"/>
                    <a:pt x="0" y="35583"/>
                  </a:cubicBezTo>
                  <a:lnTo>
                    <a:pt x="0" y="35583"/>
                  </a:lnTo>
                  <a:cubicBezTo>
                    <a:pt x="0" y="26146"/>
                    <a:pt x="3749" y="17095"/>
                    <a:pt x="10422" y="10422"/>
                  </a:cubicBezTo>
                  <a:cubicBezTo>
                    <a:pt x="17095" y="3749"/>
                    <a:pt x="26146" y="0"/>
                    <a:pt x="35583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347482" cy="109266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r>
                <a:rPr lang="en-US" sz="1154">
                  <a:solidFill>
                    <a:srgbClr val="013A86"/>
                  </a:solidFill>
                  <a:latin typeface="Glacial Indifference"/>
                  <a:ea typeface="Glacial Indifference"/>
                  <a:cs typeface="Glacial Indifference"/>
                  <a:sym typeface="Glacial Indifference"/>
                </a:rPr>
                <a:t>Patronat medialny: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2728861" y="5783583"/>
            <a:ext cx="1561051" cy="498235"/>
          </a:xfrm>
          <a:custGeom>
            <a:avLst/>
            <a:gdLst/>
            <a:ahLst/>
            <a:cxnLst/>
            <a:rect l="l" t="t" r="r" b="b"/>
            <a:pathLst>
              <a:path w="2341576" h="747353">
                <a:moveTo>
                  <a:pt x="0" y="0"/>
                </a:moveTo>
                <a:lnTo>
                  <a:pt x="2341576" y="0"/>
                </a:lnTo>
                <a:lnTo>
                  <a:pt x="2341576" y="747353"/>
                </a:lnTo>
                <a:lnTo>
                  <a:pt x="0" y="7473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" name="Group 23"/>
          <p:cNvGrpSpPr/>
          <p:nvPr/>
        </p:nvGrpSpPr>
        <p:grpSpPr>
          <a:xfrm>
            <a:off x="-1672531" y="-1488484"/>
            <a:ext cx="2663905" cy="26639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64474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pPr defTabSz="609630"/>
              <a:endParaRPr lang="pl-PL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6" name="Freeform 26"/>
          <p:cNvSpPr/>
          <p:nvPr/>
        </p:nvSpPr>
        <p:spPr>
          <a:xfrm>
            <a:off x="4932414" y="4438750"/>
            <a:ext cx="2076321" cy="875755"/>
          </a:xfrm>
          <a:custGeom>
            <a:avLst/>
            <a:gdLst/>
            <a:ahLst/>
            <a:cxnLst/>
            <a:rect l="l" t="t" r="r" b="b"/>
            <a:pathLst>
              <a:path w="3114481" h="1313633">
                <a:moveTo>
                  <a:pt x="0" y="0"/>
                </a:moveTo>
                <a:lnTo>
                  <a:pt x="3114481" y="0"/>
                </a:lnTo>
                <a:lnTo>
                  <a:pt x="3114481" y="1313633"/>
                </a:lnTo>
                <a:lnTo>
                  <a:pt x="0" y="131363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Freeform 27"/>
          <p:cNvSpPr/>
          <p:nvPr/>
        </p:nvSpPr>
        <p:spPr>
          <a:xfrm>
            <a:off x="4826120" y="133031"/>
            <a:ext cx="2359979" cy="767122"/>
          </a:xfrm>
          <a:custGeom>
            <a:avLst/>
            <a:gdLst/>
            <a:ahLst/>
            <a:cxnLst/>
            <a:rect l="l" t="t" r="r" b="b"/>
            <a:pathLst>
              <a:path w="3539968" h="1150683">
                <a:moveTo>
                  <a:pt x="0" y="0"/>
                </a:moveTo>
                <a:lnTo>
                  <a:pt x="3539968" y="0"/>
                </a:lnTo>
                <a:lnTo>
                  <a:pt x="3539968" y="1150683"/>
                </a:lnTo>
                <a:lnTo>
                  <a:pt x="0" y="115068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13373" b="-13373"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 28"/>
          <p:cNvSpPr/>
          <p:nvPr/>
        </p:nvSpPr>
        <p:spPr>
          <a:xfrm>
            <a:off x="8934876" y="4447748"/>
            <a:ext cx="2377734" cy="772894"/>
          </a:xfrm>
          <a:custGeom>
            <a:avLst/>
            <a:gdLst/>
            <a:ahLst/>
            <a:cxnLst/>
            <a:rect l="l" t="t" r="r" b="b"/>
            <a:pathLst>
              <a:path w="3566601" h="1159341">
                <a:moveTo>
                  <a:pt x="0" y="0"/>
                </a:moveTo>
                <a:lnTo>
                  <a:pt x="3566602" y="0"/>
                </a:lnTo>
                <a:lnTo>
                  <a:pt x="3566602" y="1159341"/>
                </a:lnTo>
                <a:lnTo>
                  <a:pt x="0" y="115934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13373" b="-13373"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Freeform 29"/>
          <p:cNvSpPr/>
          <p:nvPr/>
        </p:nvSpPr>
        <p:spPr>
          <a:xfrm>
            <a:off x="2881733" y="4462728"/>
            <a:ext cx="2050680" cy="767937"/>
          </a:xfrm>
          <a:custGeom>
            <a:avLst/>
            <a:gdLst/>
            <a:ahLst/>
            <a:cxnLst/>
            <a:rect l="l" t="t" r="r" b="b"/>
            <a:pathLst>
              <a:path w="3076020" h="1151906">
                <a:moveTo>
                  <a:pt x="0" y="0"/>
                </a:moveTo>
                <a:lnTo>
                  <a:pt x="3076021" y="0"/>
                </a:lnTo>
                <a:lnTo>
                  <a:pt x="3076021" y="1151906"/>
                </a:lnTo>
                <a:lnTo>
                  <a:pt x="0" y="115190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Freeform 30"/>
          <p:cNvSpPr/>
          <p:nvPr/>
        </p:nvSpPr>
        <p:spPr>
          <a:xfrm>
            <a:off x="7008734" y="4184503"/>
            <a:ext cx="1773144" cy="1249439"/>
          </a:xfrm>
          <a:custGeom>
            <a:avLst/>
            <a:gdLst/>
            <a:ahLst/>
            <a:cxnLst/>
            <a:rect l="l" t="t" r="r" b="b"/>
            <a:pathLst>
              <a:path w="2659716" h="1874158">
                <a:moveTo>
                  <a:pt x="0" y="0"/>
                </a:moveTo>
                <a:lnTo>
                  <a:pt x="2659716" y="0"/>
                </a:lnTo>
                <a:lnTo>
                  <a:pt x="2659716" y="1874159"/>
                </a:lnTo>
                <a:lnTo>
                  <a:pt x="0" y="18741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Freeform 31"/>
          <p:cNvSpPr/>
          <p:nvPr/>
        </p:nvSpPr>
        <p:spPr>
          <a:xfrm>
            <a:off x="6615005" y="5529436"/>
            <a:ext cx="929981" cy="929981"/>
          </a:xfrm>
          <a:custGeom>
            <a:avLst/>
            <a:gdLst/>
            <a:ahLst/>
            <a:cxnLst/>
            <a:rect l="l" t="t" r="r" b="b"/>
            <a:pathLst>
              <a:path w="1394972" h="1394972">
                <a:moveTo>
                  <a:pt x="0" y="0"/>
                </a:moveTo>
                <a:lnTo>
                  <a:pt x="1394971" y="0"/>
                </a:lnTo>
                <a:lnTo>
                  <a:pt x="1394971" y="1394972"/>
                </a:lnTo>
                <a:lnTo>
                  <a:pt x="0" y="139497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Freeform 32"/>
          <p:cNvSpPr/>
          <p:nvPr/>
        </p:nvSpPr>
        <p:spPr>
          <a:xfrm>
            <a:off x="43481" y="4392258"/>
            <a:ext cx="1571329" cy="883873"/>
          </a:xfrm>
          <a:custGeom>
            <a:avLst/>
            <a:gdLst/>
            <a:ahLst/>
            <a:cxnLst/>
            <a:rect l="l" t="t" r="r" b="b"/>
            <a:pathLst>
              <a:path w="2356994" h="1325809">
                <a:moveTo>
                  <a:pt x="0" y="0"/>
                </a:moveTo>
                <a:lnTo>
                  <a:pt x="2356994" y="0"/>
                </a:lnTo>
                <a:lnTo>
                  <a:pt x="2356994" y="1325809"/>
                </a:lnTo>
                <a:lnTo>
                  <a:pt x="0" y="132580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5" r="-65"/>
            </a:stretch>
          </a:blipFill>
        </p:spPr>
        <p:txBody>
          <a:bodyPr/>
          <a:lstStyle/>
          <a:p>
            <a:pPr defTabSz="609630"/>
            <a:endParaRPr lang="pl-PL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2244289" y="2082788"/>
            <a:ext cx="7483606" cy="21031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4138"/>
              </a:lnSpc>
            </a:pPr>
            <a:r>
              <a:rPr lang="en-US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UCZELNIANYCH PEŁNOMOCNIKÓW</a:t>
            </a:r>
          </a:p>
          <a:p>
            <a:pPr algn="ctr" defTabSz="609630">
              <a:lnSpc>
                <a:spcPts val="4138"/>
              </a:lnSpc>
            </a:pPr>
            <a:r>
              <a:rPr lang="en-US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DS. O</a:t>
            </a:r>
            <a:r>
              <a:rPr lang="pl-PL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ś</a:t>
            </a:r>
            <a:r>
              <a:rPr lang="en-US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SÓB Z NIEPEŁNOSPRAWNOŚCIAMI</a:t>
            </a:r>
          </a:p>
          <a:p>
            <a:pPr algn="ctr" defTabSz="609630">
              <a:lnSpc>
                <a:spcPts val="4138"/>
              </a:lnSpc>
            </a:pPr>
            <a:r>
              <a:rPr lang="en-US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18 - 19 WRZEŚNIA 2024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3945738" y="1433553"/>
            <a:ext cx="4300525" cy="705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504"/>
              </a:lnSpc>
            </a:pPr>
            <a:r>
              <a:rPr lang="en-US" sz="5504" b="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IX FORUM</a:t>
            </a:r>
          </a:p>
        </p:txBody>
      </p:sp>
    </p:spTree>
    <p:extLst>
      <p:ext uri="{BB962C8B-B14F-4D97-AF65-F5344CB8AC3E}">
        <p14:creationId xmlns:p14="http://schemas.microsoft.com/office/powerpoint/2010/main" val="1119382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870078" y="5489194"/>
            <a:ext cx="5666600" cy="5040911"/>
            <a:chOff x="0" y="0"/>
            <a:chExt cx="913687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13687" cy="812800"/>
            </a:xfrm>
            <a:custGeom>
              <a:avLst/>
              <a:gdLst/>
              <a:ahLst/>
              <a:cxnLst/>
              <a:rect l="l" t="t" r="r" b="b"/>
              <a:pathLst>
                <a:path w="913687" h="812800">
                  <a:moveTo>
                    <a:pt x="456843" y="0"/>
                  </a:moveTo>
                  <a:cubicBezTo>
                    <a:pt x="204536" y="0"/>
                    <a:pt x="0" y="181951"/>
                    <a:pt x="0" y="406400"/>
                  </a:cubicBezTo>
                  <a:cubicBezTo>
                    <a:pt x="0" y="630849"/>
                    <a:pt x="204536" y="812800"/>
                    <a:pt x="456843" y="812800"/>
                  </a:cubicBezTo>
                  <a:cubicBezTo>
                    <a:pt x="709151" y="812800"/>
                    <a:pt x="913687" y="630849"/>
                    <a:pt x="913687" y="406400"/>
                  </a:cubicBezTo>
                  <a:cubicBezTo>
                    <a:pt x="913687" y="181951"/>
                    <a:pt x="709151" y="0"/>
                    <a:pt x="456843" y="0"/>
                  </a:cubicBezTo>
                  <a:close/>
                </a:path>
              </a:pathLst>
            </a:custGeom>
            <a:solidFill>
              <a:srgbClr val="004AAD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85658" y="38100"/>
              <a:ext cx="74237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389508" y="5076044"/>
            <a:ext cx="7000637" cy="6804085"/>
            <a:chOff x="0" y="0"/>
            <a:chExt cx="812800" cy="78998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789980"/>
            </a:xfrm>
            <a:custGeom>
              <a:avLst/>
              <a:gdLst/>
              <a:ahLst/>
              <a:cxnLst/>
              <a:rect l="l" t="t" r="r" b="b"/>
              <a:pathLst>
                <a:path w="812800" h="789980">
                  <a:moveTo>
                    <a:pt x="406400" y="0"/>
                  </a:moveTo>
                  <a:cubicBezTo>
                    <a:pt x="181951" y="0"/>
                    <a:pt x="0" y="176843"/>
                    <a:pt x="0" y="394990"/>
                  </a:cubicBezTo>
                  <a:cubicBezTo>
                    <a:pt x="0" y="613137"/>
                    <a:pt x="181951" y="789980"/>
                    <a:pt x="406400" y="789980"/>
                  </a:cubicBezTo>
                  <a:cubicBezTo>
                    <a:pt x="630849" y="789980"/>
                    <a:pt x="812800" y="613137"/>
                    <a:pt x="812800" y="394990"/>
                  </a:cubicBezTo>
                  <a:cubicBezTo>
                    <a:pt x="812800" y="17684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13A86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5961"/>
              <a:ext cx="660400" cy="679958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033913" y="-895620"/>
            <a:ext cx="2305115" cy="230511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6447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" name="Freeform 11"/>
          <p:cNvSpPr/>
          <p:nvPr/>
        </p:nvSpPr>
        <p:spPr>
          <a:xfrm>
            <a:off x="6765404" y="6514592"/>
            <a:ext cx="557926" cy="343408"/>
          </a:xfrm>
          <a:custGeom>
            <a:avLst/>
            <a:gdLst/>
            <a:ahLst/>
            <a:cxnLst/>
            <a:rect l="l" t="t" r="r" b="b"/>
            <a:pathLst>
              <a:path w="836889" h="515112">
                <a:moveTo>
                  <a:pt x="0" y="0"/>
                </a:moveTo>
                <a:lnTo>
                  <a:pt x="836889" y="0"/>
                </a:lnTo>
                <a:lnTo>
                  <a:pt x="836889" y="515112"/>
                </a:lnTo>
                <a:lnTo>
                  <a:pt x="0" y="5151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2" name="Freeform 12"/>
          <p:cNvSpPr/>
          <p:nvPr/>
        </p:nvSpPr>
        <p:spPr>
          <a:xfrm>
            <a:off x="6096000" y="6501247"/>
            <a:ext cx="656495" cy="341104"/>
          </a:xfrm>
          <a:custGeom>
            <a:avLst/>
            <a:gdLst/>
            <a:ahLst/>
            <a:cxnLst/>
            <a:rect l="l" t="t" r="r" b="b"/>
            <a:pathLst>
              <a:path w="984742" h="511656">
                <a:moveTo>
                  <a:pt x="0" y="0"/>
                </a:moveTo>
                <a:lnTo>
                  <a:pt x="984742" y="0"/>
                </a:lnTo>
                <a:lnTo>
                  <a:pt x="984742" y="511655"/>
                </a:lnTo>
                <a:lnTo>
                  <a:pt x="0" y="511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8210886" y="6541969"/>
            <a:ext cx="1041058" cy="325156"/>
          </a:xfrm>
          <a:custGeom>
            <a:avLst/>
            <a:gdLst/>
            <a:ahLst/>
            <a:cxnLst/>
            <a:rect l="l" t="t" r="r" b="b"/>
            <a:pathLst>
              <a:path w="1561587" h="487734">
                <a:moveTo>
                  <a:pt x="0" y="0"/>
                </a:moveTo>
                <a:lnTo>
                  <a:pt x="1561587" y="0"/>
                </a:lnTo>
                <a:lnTo>
                  <a:pt x="1561587" y="487735"/>
                </a:lnTo>
                <a:lnTo>
                  <a:pt x="0" y="4877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9321794" y="6526642"/>
            <a:ext cx="357385" cy="357385"/>
          </a:xfrm>
          <a:custGeom>
            <a:avLst/>
            <a:gdLst/>
            <a:ahLst/>
            <a:cxnLst/>
            <a:rect l="l" t="t" r="r" b="b"/>
            <a:pathLst>
              <a:path w="536078" h="536078">
                <a:moveTo>
                  <a:pt x="0" y="0"/>
                </a:moveTo>
                <a:lnTo>
                  <a:pt x="536078" y="0"/>
                </a:lnTo>
                <a:lnTo>
                  <a:pt x="536078" y="536078"/>
                </a:lnTo>
                <a:lnTo>
                  <a:pt x="0" y="5360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845887" y="6498943"/>
            <a:ext cx="474241" cy="385084"/>
          </a:xfrm>
          <a:custGeom>
            <a:avLst/>
            <a:gdLst/>
            <a:ahLst/>
            <a:cxnLst/>
            <a:rect l="l" t="t" r="r" b="b"/>
            <a:pathLst>
              <a:path w="711362" h="577626">
                <a:moveTo>
                  <a:pt x="0" y="0"/>
                </a:moveTo>
                <a:lnTo>
                  <a:pt x="711362" y="0"/>
                </a:lnTo>
                <a:lnTo>
                  <a:pt x="711362" y="577626"/>
                </a:lnTo>
                <a:lnTo>
                  <a:pt x="0" y="5776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16" name="Group 16"/>
          <p:cNvGrpSpPr/>
          <p:nvPr/>
        </p:nvGrpSpPr>
        <p:grpSpPr>
          <a:xfrm>
            <a:off x="1" y="6175316"/>
            <a:ext cx="1540067" cy="317576"/>
            <a:chOff x="0" y="0"/>
            <a:chExt cx="347482" cy="7165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47482" cy="71654"/>
            </a:xfrm>
            <a:custGeom>
              <a:avLst/>
              <a:gdLst/>
              <a:ahLst/>
              <a:cxnLst/>
              <a:rect l="l" t="t" r="r" b="b"/>
              <a:pathLst>
                <a:path w="347482" h="71654">
                  <a:moveTo>
                    <a:pt x="35827" y="0"/>
                  </a:moveTo>
                  <a:lnTo>
                    <a:pt x="311655" y="0"/>
                  </a:lnTo>
                  <a:cubicBezTo>
                    <a:pt x="331442" y="0"/>
                    <a:pt x="347482" y="16040"/>
                    <a:pt x="347482" y="35827"/>
                  </a:cubicBezTo>
                  <a:lnTo>
                    <a:pt x="347482" y="35827"/>
                  </a:lnTo>
                  <a:cubicBezTo>
                    <a:pt x="347482" y="45329"/>
                    <a:pt x="343708" y="54442"/>
                    <a:pt x="336989" y="61161"/>
                  </a:cubicBezTo>
                  <a:cubicBezTo>
                    <a:pt x="330270" y="67879"/>
                    <a:pt x="321157" y="71654"/>
                    <a:pt x="311655" y="71654"/>
                  </a:cubicBezTo>
                  <a:lnTo>
                    <a:pt x="35827" y="71654"/>
                  </a:lnTo>
                  <a:cubicBezTo>
                    <a:pt x="16040" y="71654"/>
                    <a:pt x="0" y="55614"/>
                    <a:pt x="0" y="35827"/>
                  </a:cubicBezTo>
                  <a:lnTo>
                    <a:pt x="0" y="35827"/>
                  </a:lnTo>
                  <a:cubicBezTo>
                    <a:pt x="0" y="16040"/>
                    <a:pt x="16040" y="0"/>
                    <a:pt x="35827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347482" cy="109754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r>
                <a:rPr lang="en-US" sz="1154">
                  <a:solidFill>
                    <a:srgbClr val="013A86"/>
                  </a:solidFill>
                  <a:latin typeface="Glacial Indifference"/>
                  <a:ea typeface="Glacial Indifference"/>
                  <a:cs typeface="Glacial Indifference"/>
                  <a:sym typeface="Glacial Indifference"/>
                </a:rPr>
                <a:t>Patronat honorowy: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5913502" y="6283973"/>
            <a:ext cx="1540067" cy="317576"/>
            <a:chOff x="0" y="0"/>
            <a:chExt cx="347482" cy="7165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47482" cy="71654"/>
            </a:xfrm>
            <a:custGeom>
              <a:avLst/>
              <a:gdLst/>
              <a:ahLst/>
              <a:cxnLst/>
              <a:rect l="l" t="t" r="r" b="b"/>
              <a:pathLst>
                <a:path w="347482" h="71654">
                  <a:moveTo>
                    <a:pt x="35827" y="0"/>
                  </a:moveTo>
                  <a:lnTo>
                    <a:pt x="311655" y="0"/>
                  </a:lnTo>
                  <a:cubicBezTo>
                    <a:pt x="331442" y="0"/>
                    <a:pt x="347482" y="16040"/>
                    <a:pt x="347482" y="35827"/>
                  </a:cubicBezTo>
                  <a:lnTo>
                    <a:pt x="347482" y="35827"/>
                  </a:lnTo>
                  <a:cubicBezTo>
                    <a:pt x="347482" y="45329"/>
                    <a:pt x="343708" y="54442"/>
                    <a:pt x="336989" y="61161"/>
                  </a:cubicBezTo>
                  <a:cubicBezTo>
                    <a:pt x="330270" y="67879"/>
                    <a:pt x="321157" y="71654"/>
                    <a:pt x="311655" y="71654"/>
                  </a:cubicBezTo>
                  <a:lnTo>
                    <a:pt x="35827" y="71654"/>
                  </a:lnTo>
                  <a:cubicBezTo>
                    <a:pt x="16040" y="71654"/>
                    <a:pt x="0" y="55614"/>
                    <a:pt x="0" y="35827"/>
                  </a:cubicBezTo>
                  <a:lnTo>
                    <a:pt x="0" y="35827"/>
                  </a:lnTo>
                  <a:cubicBezTo>
                    <a:pt x="0" y="16040"/>
                    <a:pt x="16040" y="0"/>
                    <a:pt x="35827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347482" cy="109754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r>
                <a:rPr lang="en-US" sz="1154">
                  <a:solidFill>
                    <a:srgbClr val="013A86"/>
                  </a:solidFill>
                  <a:latin typeface="Glacial Indifference"/>
                  <a:ea typeface="Glacial Indifference"/>
                  <a:cs typeface="Glacial Indifference"/>
                  <a:sym typeface="Glacial Indifference"/>
                </a:rPr>
                <a:t>Patronat medialny: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7323330" y="6548493"/>
            <a:ext cx="920705" cy="293858"/>
          </a:xfrm>
          <a:custGeom>
            <a:avLst/>
            <a:gdLst/>
            <a:ahLst/>
            <a:cxnLst/>
            <a:rect l="l" t="t" r="r" b="b"/>
            <a:pathLst>
              <a:path w="1381057" h="440787">
                <a:moveTo>
                  <a:pt x="0" y="0"/>
                </a:moveTo>
                <a:lnTo>
                  <a:pt x="1381057" y="0"/>
                </a:lnTo>
                <a:lnTo>
                  <a:pt x="1381057" y="440787"/>
                </a:lnTo>
                <a:lnTo>
                  <a:pt x="0" y="44078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23" name="Group 23"/>
          <p:cNvGrpSpPr/>
          <p:nvPr/>
        </p:nvGrpSpPr>
        <p:grpSpPr>
          <a:xfrm>
            <a:off x="-1672531" y="-1488484"/>
            <a:ext cx="2663905" cy="2663905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64474"/>
            </a:solidFill>
            <a:ln w="133350" cap="sq">
              <a:solidFill>
                <a:srgbClr val="EDECEB"/>
              </a:solidFill>
              <a:prstDash val="solid"/>
              <a:miter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3041" tIns="23041" rIns="23041" bIns="23041" rtlCol="0" anchor="ctr"/>
            <a:lstStyle/>
            <a:p>
              <a:pPr algn="ctr" defTabSz="609630">
                <a:lnSpc>
                  <a:spcPts val="1615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6" name="Freeform 26"/>
          <p:cNvSpPr/>
          <p:nvPr/>
        </p:nvSpPr>
        <p:spPr>
          <a:xfrm>
            <a:off x="2453570" y="6492893"/>
            <a:ext cx="796296" cy="335863"/>
          </a:xfrm>
          <a:custGeom>
            <a:avLst/>
            <a:gdLst/>
            <a:ahLst/>
            <a:cxnLst/>
            <a:rect l="l" t="t" r="r" b="b"/>
            <a:pathLst>
              <a:path w="1194444" h="503795">
                <a:moveTo>
                  <a:pt x="0" y="0"/>
                </a:moveTo>
                <a:lnTo>
                  <a:pt x="1194445" y="0"/>
                </a:lnTo>
                <a:lnTo>
                  <a:pt x="1194445" y="503795"/>
                </a:lnTo>
                <a:lnTo>
                  <a:pt x="0" y="50379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7" name="Freeform 27"/>
          <p:cNvSpPr/>
          <p:nvPr/>
        </p:nvSpPr>
        <p:spPr>
          <a:xfrm>
            <a:off x="4826120" y="133031"/>
            <a:ext cx="2359979" cy="767122"/>
          </a:xfrm>
          <a:custGeom>
            <a:avLst/>
            <a:gdLst/>
            <a:ahLst/>
            <a:cxnLst/>
            <a:rect l="l" t="t" r="r" b="b"/>
            <a:pathLst>
              <a:path w="3539968" h="1150683">
                <a:moveTo>
                  <a:pt x="0" y="0"/>
                </a:moveTo>
                <a:lnTo>
                  <a:pt x="3539968" y="0"/>
                </a:lnTo>
                <a:lnTo>
                  <a:pt x="3539968" y="1150683"/>
                </a:lnTo>
                <a:lnTo>
                  <a:pt x="0" y="115068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13373" b="-13373"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8" name="Freeform 28"/>
          <p:cNvSpPr/>
          <p:nvPr/>
        </p:nvSpPr>
        <p:spPr>
          <a:xfrm>
            <a:off x="4168747" y="6523718"/>
            <a:ext cx="825875" cy="343408"/>
          </a:xfrm>
          <a:custGeom>
            <a:avLst/>
            <a:gdLst/>
            <a:ahLst/>
            <a:cxnLst/>
            <a:rect l="l" t="t" r="r" b="b"/>
            <a:pathLst>
              <a:path w="1238812" h="515112">
                <a:moveTo>
                  <a:pt x="0" y="0"/>
                </a:moveTo>
                <a:lnTo>
                  <a:pt x="1238812" y="0"/>
                </a:lnTo>
                <a:lnTo>
                  <a:pt x="1238812" y="515112"/>
                </a:lnTo>
                <a:lnTo>
                  <a:pt x="0" y="51511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15" t="-11796" r="-6415"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9" name="Freeform 29"/>
          <p:cNvSpPr/>
          <p:nvPr/>
        </p:nvSpPr>
        <p:spPr>
          <a:xfrm>
            <a:off x="1428078" y="6498943"/>
            <a:ext cx="917028" cy="343408"/>
          </a:xfrm>
          <a:custGeom>
            <a:avLst/>
            <a:gdLst/>
            <a:ahLst/>
            <a:cxnLst/>
            <a:rect l="l" t="t" r="r" b="b"/>
            <a:pathLst>
              <a:path w="1375542" h="515112">
                <a:moveTo>
                  <a:pt x="0" y="0"/>
                </a:moveTo>
                <a:lnTo>
                  <a:pt x="1375541" y="0"/>
                </a:lnTo>
                <a:lnTo>
                  <a:pt x="1375541" y="515111"/>
                </a:lnTo>
                <a:lnTo>
                  <a:pt x="0" y="51511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0" name="Freeform 30"/>
          <p:cNvSpPr/>
          <p:nvPr/>
        </p:nvSpPr>
        <p:spPr>
          <a:xfrm>
            <a:off x="3319717" y="6410347"/>
            <a:ext cx="710930" cy="500954"/>
          </a:xfrm>
          <a:custGeom>
            <a:avLst/>
            <a:gdLst/>
            <a:ahLst/>
            <a:cxnLst/>
            <a:rect l="l" t="t" r="r" b="b"/>
            <a:pathLst>
              <a:path w="1066395" h="751431">
                <a:moveTo>
                  <a:pt x="0" y="0"/>
                </a:moveTo>
                <a:lnTo>
                  <a:pt x="1066395" y="0"/>
                </a:lnTo>
                <a:lnTo>
                  <a:pt x="1066395" y="751431"/>
                </a:lnTo>
                <a:lnTo>
                  <a:pt x="0" y="75143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1" name="Freeform 31"/>
          <p:cNvSpPr/>
          <p:nvPr/>
        </p:nvSpPr>
        <p:spPr>
          <a:xfrm>
            <a:off x="9749029" y="6472916"/>
            <a:ext cx="393539" cy="393539"/>
          </a:xfrm>
          <a:custGeom>
            <a:avLst/>
            <a:gdLst/>
            <a:ahLst/>
            <a:cxnLst/>
            <a:rect l="l" t="t" r="r" b="b"/>
            <a:pathLst>
              <a:path w="590308" h="590308">
                <a:moveTo>
                  <a:pt x="0" y="0"/>
                </a:moveTo>
                <a:lnTo>
                  <a:pt x="590308" y="0"/>
                </a:lnTo>
                <a:lnTo>
                  <a:pt x="590308" y="590308"/>
                </a:lnTo>
                <a:lnTo>
                  <a:pt x="0" y="59030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2" name="Freeform 32"/>
          <p:cNvSpPr/>
          <p:nvPr/>
        </p:nvSpPr>
        <p:spPr>
          <a:xfrm>
            <a:off x="91687" y="6472917"/>
            <a:ext cx="681528" cy="383359"/>
          </a:xfrm>
          <a:custGeom>
            <a:avLst/>
            <a:gdLst/>
            <a:ahLst/>
            <a:cxnLst/>
            <a:rect l="l" t="t" r="r" b="b"/>
            <a:pathLst>
              <a:path w="1022292" h="575039">
                <a:moveTo>
                  <a:pt x="0" y="0"/>
                </a:moveTo>
                <a:lnTo>
                  <a:pt x="1022292" y="0"/>
                </a:lnTo>
                <a:lnTo>
                  <a:pt x="1022292" y="575039"/>
                </a:lnTo>
                <a:lnTo>
                  <a:pt x="0" y="57503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65" r="-65"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33" name="Tytuł 32"/>
          <p:cNvSpPr>
            <a:spLocks noGrp="1"/>
          </p:cNvSpPr>
          <p:nvPr>
            <p:ph type="ctrTitle"/>
          </p:nvPr>
        </p:nvSpPr>
        <p:spPr>
          <a:xfrm>
            <a:off x="2345106" y="1751212"/>
            <a:ext cx="7403923" cy="927278"/>
          </a:xfrm>
        </p:spPr>
        <p:txBody>
          <a:bodyPr>
            <a:normAutofit fontScale="90000"/>
          </a:bodyPr>
          <a:lstStyle/>
          <a:p>
            <a:pPr lvl="0">
              <a:lnSpc>
                <a:spcPts val="4138"/>
              </a:lnSpc>
              <a:spcBef>
                <a:spcPts val="0"/>
              </a:spcBef>
            </a:pPr>
            <a:br>
              <a:rPr lang="pl-PL" sz="36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</a:br>
            <a:r>
              <a:rPr lang="pl-PL" sz="36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Warsztat</a:t>
            </a:r>
            <a:br>
              <a:rPr lang="pl-PL" sz="36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</a:br>
            <a:r>
              <a:rPr lang="pl-PL" sz="38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Nawigacja wewnątrz </a:t>
            </a:r>
            <a:r>
              <a:rPr lang="en-US" sz="38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budynków </a:t>
            </a:r>
            <a:br>
              <a:rPr lang="en-US" sz="3600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</a:br>
            <a:r>
              <a:rPr lang="pl-PL" sz="2758" b="1" spc="221" dirty="0">
                <a:solidFill>
                  <a:srgbClr val="164474"/>
                </a:solidFill>
                <a:latin typeface="HK Grotesk Bold"/>
                <a:ea typeface="HK Grotesk Bold"/>
                <a:cs typeface="HK Grotesk Bold"/>
                <a:sym typeface="HK Grotesk Bold"/>
              </a:rPr>
              <a:t> </a:t>
            </a:r>
            <a:endParaRPr lang="en-US" sz="2758" b="1" spc="221" dirty="0">
              <a:solidFill>
                <a:srgbClr val="164474"/>
              </a:solidFill>
              <a:latin typeface="HK Grotesk Bold"/>
              <a:ea typeface="HK Grotesk Bold"/>
              <a:cs typeface="HK Grotesk Bold"/>
              <a:sym typeface="HK Grotesk Bold"/>
            </a:endParaRPr>
          </a:p>
        </p:txBody>
      </p:sp>
      <p:sp>
        <p:nvSpPr>
          <p:cNvPr id="34" name="Podtytuł 33"/>
          <p:cNvSpPr>
            <a:spLocks noGrp="1" noChangeAspect="1"/>
          </p:cNvSpPr>
          <p:nvPr>
            <p:ph type="subTitle" idx="1"/>
          </p:nvPr>
        </p:nvSpPr>
        <p:spPr>
          <a:xfrm>
            <a:off x="2340000" y="2909109"/>
            <a:ext cx="7380000" cy="2421648"/>
          </a:xfrm>
        </p:spPr>
        <p:txBody>
          <a:bodyPr>
            <a:noAutofit/>
          </a:bodyPr>
          <a:lstStyle/>
          <a:p>
            <a:r>
              <a:rPr lang="pl-PL" sz="2400" b="1" dirty="0">
                <a:solidFill>
                  <a:prstClr val="black"/>
                </a:solidFill>
                <a:latin typeface="HK Grotesk Bold" panose="020B0604020202020204" charset="-18"/>
              </a:rPr>
              <a:t>- wspieranie osób ze szczególnymi potrzebami </a:t>
            </a:r>
            <a:br>
              <a:rPr lang="pl-PL" sz="2400" b="1" dirty="0">
                <a:solidFill>
                  <a:prstClr val="black"/>
                </a:solidFill>
                <a:latin typeface="HK Grotesk Bold" panose="020B0604020202020204" charset="-18"/>
              </a:rPr>
            </a:br>
            <a:r>
              <a:rPr lang="pl-PL" sz="2400" b="1" dirty="0">
                <a:solidFill>
                  <a:prstClr val="black"/>
                </a:solidFill>
                <a:latin typeface="HK Grotesk Bold" panose="020B0604020202020204" charset="-18"/>
              </a:rPr>
              <a:t>w świetle doświadczeń różnych ośrodków akademickich/uczelni.</a:t>
            </a:r>
            <a:endParaRPr lang="pl-PL" sz="2400" dirty="0">
              <a:latin typeface="HK Grotesk Bold" panose="020B060402020202020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76686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Trudności w orientacji, nawigacji we wnętrzach budynków: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pl-PL" dirty="0"/>
              <a:t>Stosunkowo łatwiej trafić do drzwi wejściowych do obiektu niż do konkretnego pomieszczenia w jego wnętrzu,</a:t>
            </a:r>
          </a:p>
          <a:p>
            <a:pPr lvl="0"/>
            <a:r>
              <a:rPr lang="pl-PL" dirty="0"/>
              <a:t>Dezorientacja przy wejściu do budynku lub na inną kondygnację budynku,</a:t>
            </a:r>
          </a:p>
          <a:p>
            <a:pPr lvl="0"/>
            <a:r>
              <a:rPr lang="pl-PL" dirty="0"/>
              <a:t>Skomplikowana przestrzeń,</a:t>
            </a:r>
          </a:p>
          <a:p>
            <a:pPr lvl="0"/>
            <a:r>
              <a:rPr lang="pl-PL" dirty="0"/>
              <a:t>Wiele poziomów,</a:t>
            </a:r>
          </a:p>
          <a:p>
            <a:pPr lvl="0"/>
            <a:r>
              <a:rPr lang="pl-PL" dirty="0"/>
              <a:t>Niemożność samodzielnego odczytania numerów sal,</a:t>
            </a:r>
          </a:p>
          <a:p>
            <a:pPr lvl="0"/>
            <a:r>
              <a:rPr lang="pl-PL" dirty="0"/>
              <a:t>Duże przestrzenie bez wyczuwalnych punktów orientacyjnych, </a:t>
            </a:r>
          </a:p>
          <a:p>
            <a:pPr lvl="0"/>
            <a:r>
              <a:rPr lang="pl-PL" dirty="0"/>
              <a:t>Jak zorientować się gdzie jestem? </a:t>
            </a:r>
          </a:p>
          <a:p>
            <a:endParaRPr lang="pl-PL" dirty="0"/>
          </a:p>
          <a:p>
            <a:pPr lvl="0"/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C2658B-1B87-914B-B485-97554143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Poznań, 18-19.09.2024 r.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658C24-9A37-3440-A116-F03AEA014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IX Forum Pełnomocników ds. Osób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z Niepełnosprawnościami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563A42-B148-B04F-9C5A-28B6E6BE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38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Cechy dobrego sytemu wsparcia nawigacji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Od wejścia do budynku do konkretnego pomieszczenia.</a:t>
            </a:r>
          </a:p>
          <a:p>
            <a:pPr lvl="0"/>
            <a:r>
              <a:rPr lang="pl-PL" dirty="0"/>
              <a:t>Łańcuch przekazywania informacji.</a:t>
            </a:r>
          </a:p>
          <a:p>
            <a:r>
              <a:rPr lang="pl-PL" dirty="0"/>
              <a:t>Informacja spójna,</a:t>
            </a:r>
          </a:p>
          <a:p>
            <a:r>
              <a:rPr lang="pl-PL" dirty="0"/>
              <a:t>Nie przeszkadza, jest przeźroczysty dla nie użytkowników,</a:t>
            </a:r>
          </a:p>
          <a:p>
            <a:r>
              <a:rPr lang="pl-PL" dirty="0"/>
              <a:t>Wiedza o jego działaniu w określonej lokalizacji jest publicznie dostępna.</a:t>
            </a:r>
          </a:p>
          <a:p>
            <a:endParaRPr lang="pl-PL" dirty="0"/>
          </a:p>
          <a:p>
            <a:pPr lvl="0"/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C2658B-1B87-914B-B485-97554143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Poznań, 18-19.09.2024 r.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658C24-9A37-3440-A116-F03AEA014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IX Forum Pełnomocników ds. Osób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z Niepełnosprawnościami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563A42-B148-B04F-9C5A-28B6E6BE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356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Dla kogo system wsparcia nawigacji?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Dla osób ze szczególnymi potrzebami.</a:t>
            </a:r>
          </a:p>
          <a:p>
            <a:pPr lvl="0"/>
            <a:r>
              <a:rPr lang="pl-PL" dirty="0"/>
              <a:t>Wspieranie tylko jednej niepełnosprawności.</a:t>
            </a:r>
          </a:p>
          <a:p>
            <a:r>
              <a:rPr lang="pl-PL" dirty="0"/>
              <a:t>Wspieranie wielu osób z różnymi niepełnosprawnościami.</a:t>
            </a:r>
          </a:p>
          <a:p>
            <a:pPr lvl="0"/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C2658B-1B87-914B-B485-97554143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Poznań, 18-19.09.2024 r.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658C24-9A37-3440-A116-F03AEA014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IX Forum Pełnomocników ds. Osób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z Niepełnosprawnościami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563A42-B148-B04F-9C5A-28B6E6BE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65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System wsparcia nawigacji działa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Oddziałuje na jeden zmysł,</a:t>
            </a:r>
          </a:p>
          <a:p>
            <a:r>
              <a:rPr lang="pl-PL" dirty="0"/>
              <a:t>Działa na wiele zmysłów jednocześnie,</a:t>
            </a:r>
          </a:p>
          <a:p>
            <a:r>
              <a:rPr lang="pl-PL" dirty="0"/>
              <a:t>Jest to wiele systemów współdziałających, a każdy z nich działa na </a:t>
            </a:r>
            <a:r>
              <a:rPr lang="pl-PL"/>
              <a:t>jeden zmysł.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/>
            <a:endParaRPr lang="pl-PL" dirty="0"/>
          </a:p>
          <a:p>
            <a:pPr lvl="0"/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C2658B-1B87-914B-B485-97554143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Poznań, 18-19.09.2024 r.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658C24-9A37-3440-A116-F03AEA014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IX Forum Pełnomocników ds. Osób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z Niepełnosprawnościami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563A42-B148-B04F-9C5A-28B6E6BE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371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Czy istnieje taki system wsparcia nawigacji?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endParaRPr lang="pl-PL" dirty="0"/>
          </a:p>
          <a:p>
            <a:pPr marL="0" indent="0" algn="ctr">
              <a:buNone/>
            </a:pPr>
            <a:r>
              <a:rPr lang="pl-PL" sz="4800" dirty="0"/>
              <a:t>Zapraszam do dyskusji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/>
            <a:endParaRPr lang="pl-PL" dirty="0"/>
          </a:p>
          <a:p>
            <a:pPr lvl="0"/>
            <a:endParaRPr lang="pl-PL" dirty="0"/>
          </a:p>
          <a:p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4C2658B-1B87-914B-B485-97554143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Poznań, 18-19.09.2024 r.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658C24-9A37-3440-A116-F03AEA014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IX Forum Pełnomocników ds. Osób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 z Niepełnosprawnościami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563A42-B148-B04F-9C5A-28B6E6BE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A5C87-DF58-40C8-B092-1DE63DB4547E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3385860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948_TF89213316_Win32_OJ108761954" id="{D1F783E9-344C-4786-8058-E93DA6695C74}" vid="{6D8CA34B-0F77-4619-A860-09424090F5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290</Words>
  <Application>Microsoft Macintosh PowerPoint</Application>
  <PresentationFormat>Panoramiczny</PresentationFormat>
  <Paragraphs>65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4" baseType="lpstr">
      <vt:lpstr>Arial</vt:lpstr>
      <vt:lpstr>Avenir Next LT Pro</vt:lpstr>
      <vt:lpstr>Calibri</vt:lpstr>
      <vt:lpstr>Glacial Indifference</vt:lpstr>
      <vt:lpstr>HK Grotesk Bold</vt:lpstr>
      <vt:lpstr>AccentBoxVTI</vt:lpstr>
      <vt:lpstr>Office Theme</vt:lpstr>
      <vt:lpstr>Prezentacja programu PowerPoint</vt:lpstr>
      <vt:lpstr> Warsztat Nawigacja wewnątrz budynków   </vt:lpstr>
      <vt:lpstr>Trudności w orientacji, nawigacji we wnętrzach budynków:</vt:lpstr>
      <vt:lpstr>Cechy dobrego sytemu wsparcia nawigacji</vt:lpstr>
      <vt:lpstr>Dla kogo system wsparcia nawigacji?</vt:lpstr>
      <vt:lpstr>System wsparcia nawigacji działa</vt:lpstr>
      <vt:lpstr>Czy istnieje taki system wsparcia nawigacji?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Henryk Lubawy</dc:creator>
  <cp:lastModifiedBy>Grzegorz Sadowski</cp:lastModifiedBy>
  <cp:revision>18</cp:revision>
  <dcterms:created xsi:type="dcterms:W3CDTF">2024-09-09T11:28:56Z</dcterms:created>
  <dcterms:modified xsi:type="dcterms:W3CDTF">2024-09-19T09:29:31Z</dcterms:modified>
</cp:coreProperties>
</file>