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5" r:id="rId4"/>
    <p:sldId id="275" r:id="rId5"/>
    <p:sldId id="267" r:id="rId6"/>
    <p:sldId id="274" r:id="rId7"/>
    <p:sldId id="262" r:id="rId8"/>
    <p:sldId id="276" r:id="rId9"/>
    <p:sldId id="277" r:id="rId10"/>
    <p:sldId id="278" r:id="rId11"/>
    <p:sldId id="279" r:id="rId12"/>
    <p:sldId id="280" r:id="rId13"/>
    <p:sldId id="260" r:id="rId14"/>
    <p:sldId id="259" r:id="rId15"/>
    <p:sldId id="261" r:id="rId16"/>
    <p:sldId id="271" r:id="rId17"/>
    <p:sldId id="272" r:id="rId18"/>
    <p:sldId id="273" r:id="rId19"/>
    <p:sldId id="269" r:id="rId20"/>
    <p:sldId id="270" r:id="rId2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01B43-D1AD-4E18-8CD6-A2F65FA5816D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066B7-6F67-4C43-857C-23487D93FE7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2952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3066B7-6F67-4C43-857C-23487D93FE7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7793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https://jakmowicolgbt.pl/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3066B7-6F67-4C43-857C-23487D93FE79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2036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20AA33-D0B4-0583-A802-04A975B7C8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58EF4DA-A350-E1D3-79BE-5CCB01E07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1E74061-DA97-4CE2-0119-E2454C290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B953962-211C-84C8-E0AE-6C6808C71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51D8019-1721-B08D-5EC6-42542DE85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917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3C8FD80-1381-D91E-4856-83E8F726A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C3F6B06-8E58-8BC6-7CFC-1EEEE5EFAC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EA3B98-E3D6-79F5-12DA-4E153CBBC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BCB014D-D359-03A1-3F51-54F68694E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CB3963B-D987-7274-0B34-48EBDFFB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237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096F56A1-1839-1F40-B080-42F7F77B3E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F8B3C5D-B093-0BFF-6DA7-A578685639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AF3C296-59CF-6B44-DC9B-C53D44D84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9DC06EF-0D83-BB61-8655-0D6675DC6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0E55AA7-04EB-6625-B485-125280B84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771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BDA8CE-0B19-892E-E407-4CEFD406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75FF380-E8E3-AB4F-30C1-FEEA51EA7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E22E8C4-9C52-6230-85A3-5EF769C04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A2BD1A-FCCB-D60F-5C78-4EE1133DC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AEDAD4C-455C-F15A-EFAA-0B59BCDD1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5305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2223C7-607C-D675-59C2-DCD766B25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4CF424B-8754-BD1F-6090-81A9B7931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882EE85-BF1E-201D-A1D7-8043E2D68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DC4342C-8DD8-3801-3ACC-C218290C3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1E42513-D0FF-D84F-1E64-274ADDDB5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6644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E7CA4B-46B2-5756-1CE3-CF4406027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35D1D1-D9CC-D83A-4841-F50EF0B23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A76372C-F23F-7F9F-DF93-FC4AC2E3CB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D0C8550-BBFB-A1C3-9420-728C286F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0FABCBB-5E77-F4E3-AA45-EFAE5D3D4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9A5974B-CA25-BC9C-644D-F0B3FF97F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9471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98136A-8A6F-2112-FB60-A37601473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BE45271-BB65-6B53-509D-A54D1FAF1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06A3DEC-D005-34B1-09C8-694611330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0B101D06-D80D-DEC9-B1EA-C85180B47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D037351-BD93-3EFB-1EE9-2E9BBD92D3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E9ED9A5-C04D-8258-85B8-611ECF861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67AF784-67D1-6061-8B9E-C6AFA6862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667A540-67C1-E1FC-E473-A3F6EFFC9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1867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3E6417-6D37-8A60-C722-2CD132A28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554DD88-858D-B5AD-D6D3-4FCB60A00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61C5376-BFA8-86BE-CD61-179BF44C6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D215A86-BF6B-A1D0-1DD1-A749B1E1C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051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BEB30FF-FD0B-4DE7-6D6B-0588551C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EE2D1737-10D9-1D20-295D-E765F1023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4CA6E75-0DBE-7C0C-02ED-C3515C25A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5775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7145BB-9F34-6B23-2DD4-284575326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05822C-9FCF-E30C-9227-684CD841D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2A4B7FA-62AA-BE96-2A25-2AEC4B050E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68FA137-C423-CB64-45EF-FBF5B1CD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7514222-87A2-3A8D-3E20-AB44F8E28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CD5023A-5402-4DA8-BEA4-F6E65DCF1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9030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DDC141-041F-8CB4-7711-B1D2A2B67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FE9C6C2-E40D-9D1B-1504-B9A887D789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8942937-B562-B346-BB49-BF3C117CA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37BAD8D-BB2F-E28E-FBF4-35DB310BB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219F11B-F294-FE51-C302-35C142FBB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07B0606-66F7-4184-6DCF-5FC6996B5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021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B47DEE07-E65F-64E9-F704-DBF9985DD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7AE8B00-31A6-ACF3-2664-EFDCC3C88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987C0C0-EAAF-B9C8-464D-B3C2E26CD2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F2FA46-6303-40EA-892A-C6D3A22847A4}" type="datetimeFigureOut">
              <a:rPr lang="pl-PL" smtClean="0"/>
              <a:t>18.09.2024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7F2F578-0846-BE45-8561-A5A49F8087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1B389B3-A6CC-301C-8BAC-0F8FBEDE52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9C5BAF-7536-4871-AC6E-3F4FE8E6C9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973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TeczowyPortUG/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lgbtplus.amu.edu.pl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hyperlink" Target="https://www.facebook.com/teczuj/?locale=pl_P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kph.org.pl/organizacje-lgbt/" TargetMode="External"/><Relationship Id="rId2" Type="http://schemas.openxmlformats.org/officeDocument/2006/relationships/hyperlink" Target="https://miastamaszerujace.pl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jakmowicolgbt.pl/" TargetMode="External"/><Relationship Id="rId7" Type="http://schemas.openxmlformats.org/officeDocument/2006/relationships/hyperlink" Target="https://mnw.org.pl/orientujsi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ph.org.pl/wp-content/uploads/2017/12/Tecza-pod-lupa.pdf" TargetMode="External"/><Relationship Id="rId5" Type="http://schemas.openxmlformats.org/officeDocument/2006/relationships/hyperlink" Target="https://www.youtube.com/watch?v=zhfTAVoQfJs&amp;list=PLGSaZiMf2O5mwvpmtGfFL3sMmSk97WjPd" TargetMode="External"/><Relationship Id="rId4" Type="http://schemas.openxmlformats.org/officeDocument/2006/relationships/hyperlink" Target="https://linktr.ee/podcast.inna.polska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dominika.blazyca@gmail.com" TargetMode="External"/><Relationship Id="rId2" Type="http://schemas.openxmlformats.org/officeDocument/2006/relationships/hyperlink" Target="mailto:agnieszka.filipiak@amu.edu.pl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3E5B685-9F59-7D1B-2989-A9C88086FE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pl-PL" sz="3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Dyskryminacja krzyżowa osób </a:t>
            </a:r>
            <a:r>
              <a:rPr lang="pl-PL" sz="3200" b="1" dirty="0">
                <a:solidFill>
                  <a:srgbClr val="000000"/>
                </a:solidFill>
                <a:latin typeface="Arial" panose="020B0604020202020204" pitchFamily="34" charset="0"/>
              </a:rPr>
              <a:t>z niepełnosprawnością </a:t>
            </a:r>
            <a:r>
              <a:rPr lang="pl-PL" sz="3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 kontekście tożsamości LGBTQ+</a:t>
            </a:r>
            <a:endParaRPr lang="pl-PL" sz="6600" b="1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69917B5-5E60-D5FB-839D-0FC4DC1C2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770100"/>
            <a:ext cx="8779746" cy="631825"/>
          </a:xfrm>
        </p:spPr>
        <p:txBody>
          <a:bodyPr anchor="ctr">
            <a:noAutofit/>
          </a:bodyPr>
          <a:lstStyle/>
          <a:p>
            <a:r>
              <a:rPr lang="pl-PL" sz="2000" b="1" dirty="0"/>
              <a:t>mgr </a:t>
            </a:r>
            <a:r>
              <a:rPr lang="pl-PL" sz="2000" b="1" dirty="0" err="1"/>
              <a:t>Domi</a:t>
            </a:r>
            <a:r>
              <a:rPr lang="pl-PL" sz="2000" b="1" dirty="0"/>
              <a:t> </a:t>
            </a:r>
            <a:r>
              <a:rPr lang="pl-PL" sz="2000" b="1" dirty="0" err="1"/>
              <a:t>Błażyca</a:t>
            </a:r>
            <a:r>
              <a:rPr lang="pl-PL" sz="2000" b="1" dirty="0"/>
              <a:t>, Podcast Inna Polska </a:t>
            </a:r>
          </a:p>
          <a:p>
            <a:r>
              <a:rPr lang="pl-PL" sz="2000" b="1" dirty="0"/>
              <a:t>dr Agnieszka Tamara Filipiak, Stowarzyszenie Społeczności LGBT+ UAM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Obraz 15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5C7F57E9-DD5D-9947-6DA7-1EB7B0B212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" y="5395450"/>
            <a:ext cx="1381126" cy="1381126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255" y="5445450"/>
            <a:ext cx="2535584" cy="142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09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40C83F-63C5-6425-23F6-8DC7BD88A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sz="40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Osoby transpłciowe oraz osoby w trakcie tranzycji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B1DE12-567F-ACC6-FB2B-FEF75347A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 fontAlgn="base">
              <a:lnSpc>
                <a:spcPct val="150000"/>
              </a:lnSpc>
              <a:spcBef>
                <a:spcPts val="0"/>
              </a:spcBef>
            </a:pPr>
            <a:r>
              <a:rPr lang="pl-PL" b="1" dirty="0"/>
              <a:t>Osoby transpłciowe, osoby trans -  </a:t>
            </a:r>
            <a:r>
              <a:rPr lang="pl-PL" dirty="0"/>
              <a:t>to osoby, których tożsamość płciowa/płeć odczuwana różni się od tej oznaczonej przy urodzeniu. Osoby transpłciowe mogą być binarne (transpłciowe kobiety, transpłciowi mężczyźni) lub niebinarne, a ich tożsamość płciowa może wykraczać poza kobiecą bądź męską. </a:t>
            </a:r>
            <a:endParaRPr lang="pl-PL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674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40C83F-63C5-6425-23F6-8DC7BD88A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sz="4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Osoby niebinarne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B1DE12-567F-ACC6-FB2B-FEF75347A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b="1" dirty="0"/>
              <a:t>Niebinarność </a:t>
            </a:r>
            <a:r>
              <a:rPr lang="pl-PL" dirty="0"/>
              <a:t>– określenie → tożsamości płciowych wykraczających poza kobiecość i męskość (poza binarnym podziałem płci). Osoba niebinarna nie identyfikuje się ani jako kobieta, ani mężczyzna. </a:t>
            </a:r>
          </a:p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dirty="0"/>
              <a:t>Osoby niebinarne mogą wyrażać swoją płeć w przeróżny sposób – np. nosić ubrania stereotypowo uznawane za „damskie” lub „męskie”, lub </a:t>
            </a:r>
            <a:r>
              <a:rPr lang="pl-PL" dirty="0" err="1"/>
              <a:t>androgyniczne</a:t>
            </a:r>
            <a:r>
              <a:rPr lang="pl-PL" dirty="0"/>
              <a:t>, uniseksowe, mieć kolczyki, kolorowe włosy czy tatuaże albo niczym się nie wyróżniać z tłumu</a:t>
            </a:r>
            <a:r>
              <a:rPr lang="pl-PL" u="sng" dirty="0">
                <a:highlight>
                  <a:srgbClr val="FFFF00"/>
                </a:highlight>
              </a:rPr>
              <a:t>. To, jak osoba wygląda, nie jest jednoznacznym wyznacznikiem jej płci oraz nie może warunkować tego, czy będziemy ją traktować z szacunkiem. </a:t>
            </a:r>
            <a:r>
              <a:rPr lang="pl-PL" dirty="0"/>
              <a:t>Obserwujemy bardzo duże niezrozumienie społeczne faktu, że można nie być ani mężczyzną, ani kobietą. Większość ludzi uważa bowiem, że „trzeba się na coś zdecydować”.</a:t>
            </a:r>
            <a:endParaRPr lang="pl-PL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4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40C83F-63C5-6425-23F6-8DC7BD88A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Różnica między transpłciowością a interpłciowością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B1DE12-567F-ACC6-FB2B-FEF75347A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 fontAlgn="base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/>
              <a:t>OSOBY INTERPŁCIOWE </a:t>
            </a:r>
            <a:r>
              <a:rPr lang="pl-PL" sz="1800" dirty="0"/>
              <a:t>- to ludzie, których cechy fizyczne nie wpisują się w typowe medyczne lub społeczne definicje żeńskich i męskich ciał. Interpłciowość nie dotyczy ani orientacji seksualnej i romantycznej, ani tożsamości płciowej, ale tego, jak jest zbudowane i jak funkcjonuje ciało, i to na wielu poziomach – chromosomów, układu hormonalnego, wewnętrznych i zewnętrznych narządów płciowych.</a:t>
            </a:r>
          </a:p>
          <a:p>
            <a:pPr lvl="1" fontAlgn="base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dirty="0"/>
              <a:t>Termin ten dotyczy różnorodności cielesnej, a więc budowy ciała, nie zaś orientacji seksualnej czy tożsamości płciowej. Osoby ze zróżnicowanymi cechami płciowymi, tak jak wszystkie inne, mogą być kobietami, mężczyznami czy osobami niebinarnymi. Kiedyś o osobach mających zróżnicowane cechy płciowe mówiono „hermafrodyta” lub „obojnak”. Dziś określenia te uchodzą za obraźliwe. </a:t>
            </a:r>
            <a:endParaRPr lang="pl-PL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82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AE427F-B059-17B3-D38D-151D764C3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>
                <a:solidFill>
                  <a:srgbClr val="000000"/>
                </a:solidFill>
                <a:latin typeface="Arial" panose="020B0604020202020204" pitchFamily="34" charset="0"/>
              </a:rPr>
              <a:t>Język </a:t>
            </a:r>
            <a:r>
              <a:rPr lang="pl-PL" sz="4400" dirty="0" err="1">
                <a:solidFill>
                  <a:srgbClr val="000000"/>
                </a:solidFill>
                <a:latin typeface="Arial" panose="020B0604020202020204" pitchFamily="34" charset="0"/>
              </a:rPr>
              <a:t>inkluzywny</a:t>
            </a:r>
            <a:r>
              <a:rPr lang="pl-PL" sz="4400" dirty="0">
                <a:solidFill>
                  <a:srgbClr val="000000"/>
                </a:solidFill>
                <a:latin typeface="Arial" panose="020B0604020202020204" pitchFamily="34" charset="0"/>
              </a:rPr>
              <a:t> i empatyczny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B345151-71C1-C259-216E-E3D30FBDA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/>
              <a:t>Język włączający – nie wykluczający, czyli taki, który obejmuje jak najszerszą część społeczeństwa</a:t>
            </a:r>
          </a:p>
          <a:p>
            <a:r>
              <a:rPr lang="pl-PL" dirty="0"/>
              <a:t>Przykłady:</a:t>
            </a:r>
          </a:p>
          <a:p>
            <a:pPr lvl="1"/>
            <a:r>
              <a:rPr lang="pl-PL" dirty="0"/>
              <a:t>Stosowanie nazewnictwa neutralnego, np. osoba studiująca zamiast student/studentka albo stosowanie wszystkich form zamiennie</a:t>
            </a:r>
          </a:p>
          <a:p>
            <a:pPr lvl="1"/>
            <a:r>
              <a:rPr lang="pl-PL" dirty="0"/>
              <a:t>Formy czasowników – w piśmie można stosować </a:t>
            </a:r>
            <a:r>
              <a:rPr lang="pl-PL" dirty="0" err="1"/>
              <a:t>podkreślnik</a:t>
            </a:r>
            <a:r>
              <a:rPr lang="pl-PL" dirty="0"/>
              <a:t> lub „x”, np. </a:t>
            </a:r>
            <a:r>
              <a:rPr lang="pl-PL" dirty="0" err="1"/>
              <a:t>zrobiliśmy_łyśmy</a:t>
            </a:r>
            <a:r>
              <a:rPr lang="pl-PL" dirty="0"/>
              <a:t> lub </a:t>
            </a:r>
            <a:r>
              <a:rPr lang="pl-PL" dirty="0" err="1"/>
              <a:t>zrobixxśmy</a:t>
            </a:r>
            <a:endParaRPr lang="pl-PL" dirty="0"/>
          </a:p>
          <a:p>
            <a:r>
              <a:rPr lang="pl-PL" dirty="0"/>
              <a:t>Zaimki:</a:t>
            </a:r>
          </a:p>
          <a:p>
            <a:pPr lvl="1"/>
            <a:r>
              <a:rPr lang="pl-PL" dirty="0"/>
              <a:t>szanowanie zaimków i odpowiednich form gramatycznych</a:t>
            </a:r>
          </a:p>
          <a:p>
            <a:pPr lvl="1"/>
            <a:r>
              <a:rPr lang="pl-PL" dirty="0"/>
              <a:t>UWAGA: osoby niebinarne również mogą używać zaimków ona/jej lub on/jego</a:t>
            </a:r>
          </a:p>
          <a:p>
            <a:pPr lvl="1"/>
            <a:r>
              <a:rPr lang="pl-PL" dirty="0"/>
              <a:t>niektóre osoby stosują zaimki naprzemiennie</a:t>
            </a:r>
          </a:p>
          <a:p>
            <a:pPr lvl="1"/>
            <a:r>
              <a:rPr lang="pl-PL" dirty="0"/>
              <a:t>najpopularniejsze formy neutralne to ono/jego i formy gramatyczne zwane „łomami/łosiami”, np. „</a:t>
            </a:r>
            <a:r>
              <a:rPr lang="pl-PL" dirty="0" err="1"/>
              <a:t>zrobiłom</a:t>
            </a:r>
            <a:r>
              <a:rPr lang="pl-PL" dirty="0"/>
              <a:t>”, „</a:t>
            </a:r>
            <a:r>
              <a:rPr lang="pl-PL" dirty="0" err="1"/>
              <a:t>kupiłoś</a:t>
            </a:r>
            <a:r>
              <a:rPr lang="pl-PL" dirty="0"/>
              <a:t>”.</a:t>
            </a:r>
          </a:p>
          <a:p>
            <a:endParaRPr lang="pl-PL" dirty="0"/>
          </a:p>
          <a:p>
            <a:endParaRPr lang="pl-PL" dirty="0">
              <a:highlight>
                <a:srgbClr val="00FFFF"/>
              </a:highlight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236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8DC617-C37C-3F2D-2E70-C11D4C033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Współpraca z lokalnymi organizacjami na rzecz osób LGBTQ+ w tym z organizacjami uczelnianymi</a:t>
            </a:r>
            <a:endParaRPr lang="pl-PL" sz="66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7D6AE31-6A1C-80F1-4C1E-EA07C3B96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linkClick r:id="rId2"/>
              </a:rPr>
              <a:t>Stowarzyszenie Społeczności LGBT+ UAM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r>
              <a:rPr lang="pl-PL" dirty="0">
                <a:hlinkClick r:id="rId3"/>
              </a:rPr>
              <a:t>Tęczowy Port Uniwersytet Gdański</a:t>
            </a:r>
            <a:endParaRPr lang="pl-PL" dirty="0"/>
          </a:p>
          <a:p>
            <a:endParaRPr lang="pl-PL" dirty="0"/>
          </a:p>
          <a:p>
            <a:r>
              <a:rPr lang="pl-PL" dirty="0" err="1">
                <a:hlinkClick r:id="rId4"/>
              </a:rPr>
              <a:t>TęczUJ</a:t>
            </a:r>
            <a:r>
              <a:rPr lang="pl-PL" dirty="0">
                <a:hlinkClick r:id="rId4"/>
              </a:rPr>
              <a:t> Uniwersytet Jagielloński</a:t>
            </a:r>
            <a:endParaRPr lang="pl-PL" dirty="0"/>
          </a:p>
        </p:txBody>
      </p:sp>
      <p:pic>
        <p:nvPicPr>
          <p:cNvPr id="5" name="Obraz 4" descr="Obraz zawierający Czcionka, tekst, Grafika, projekt graficzny&#10;&#10;Opis wygenerowany automatycznie">
            <a:extLst>
              <a:ext uri="{FF2B5EF4-FFF2-40B4-BE49-F238E27FC236}">
                <a16:creationId xmlns:a16="http://schemas.microsoft.com/office/drawing/2014/main" id="{8BF95379-7992-3ABA-9A23-075C82CBA8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712" y="5063228"/>
            <a:ext cx="4176505" cy="1113735"/>
          </a:xfrm>
          <a:prstGeom prst="rect">
            <a:avLst/>
          </a:prstGeom>
        </p:spPr>
      </p:pic>
      <p:pic>
        <p:nvPicPr>
          <p:cNvPr id="7" name="Obraz 6" descr="Obraz zawierający tęcza, projekt graficzny, kreatywność&#10;&#10;Opis wygenerowany automatycznie">
            <a:extLst>
              <a:ext uri="{FF2B5EF4-FFF2-40B4-BE49-F238E27FC236}">
                <a16:creationId xmlns:a16="http://schemas.microsoft.com/office/drawing/2014/main" id="{786ECA3D-2982-7F2E-E734-97F1FF363F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104" y="4592430"/>
            <a:ext cx="1719470" cy="1719470"/>
          </a:xfrm>
          <a:prstGeom prst="rect">
            <a:avLst/>
          </a:prstGeom>
        </p:spPr>
      </p:pic>
      <p:pic>
        <p:nvPicPr>
          <p:cNvPr id="9" name="Obraz 8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483F0333-4E31-63B0-A5F7-6DABEF0BD4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750" y="4669803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43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8B914FD-0B4E-3D69-98F8-137D9D71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Dbanie i zapewnianie dostępności dla </a:t>
            </a:r>
            <a:r>
              <a:rPr lang="pl-PL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OzN</a:t>
            </a:r>
            <a:r>
              <a:rPr lang="pl-PL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 kontekście wydarzeń skierowanych szczególnie do osób LGBTQ+</a:t>
            </a:r>
            <a:endParaRPr lang="pl-PL" sz="6600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C3E3073-FCFB-6DE1-7F59-802F7948E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Zapewnienie dostępności podczas wydarzeń:</a:t>
            </a:r>
          </a:p>
          <a:p>
            <a:pPr lvl="1"/>
            <a:r>
              <a:rPr lang="pl-PL" dirty="0"/>
              <a:t>Tłumaczenie na </a:t>
            </a:r>
            <a:r>
              <a:rPr lang="pl-PL" dirty="0" err="1"/>
              <a:t>PJM</a:t>
            </a:r>
            <a:endParaRPr lang="pl-PL" dirty="0"/>
          </a:p>
          <a:p>
            <a:pPr lvl="1"/>
            <a:r>
              <a:rPr lang="pl-PL" dirty="0" err="1"/>
              <a:t>Audiodeskrypcja</a:t>
            </a:r>
            <a:r>
              <a:rPr lang="pl-PL" dirty="0"/>
              <a:t> na wydarzeniach artystycznych, typu </a:t>
            </a:r>
            <a:r>
              <a:rPr lang="pl-PL" dirty="0" err="1"/>
              <a:t>dragshow</a:t>
            </a:r>
            <a:endParaRPr lang="pl-PL" dirty="0"/>
          </a:p>
          <a:p>
            <a:pPr lvl="1"/>
            <a:r>
              <a:rPr lang="pl-PL" dirty="0"/>
              <a:t>Możliwość wejścia do budynku dla osób o ograniczonej sprawności ruchowej</a:t>
            </a:r>
          </a:p>
          <a:p>
            <a:pPr lvl="1"/>
            <a:r>
              <a:rPr lang="pl-PL" dirty="0"/>
              <a:t>Dostosowane toalety, w tym </a:t>
            </a:r>
            <a:r>
              <a:rPr lang="pl-PL" dirty="0" err="1"/>
              <a:t>komfortki</a:t>
            </a:r>
            <a:endParaRPr lang="pl-PL" dirty="0"/>
          </a:p>
          <a:p>
            <a:pPr lvl="1"/>
            <a:r>
              <a:rPr lang="pl-PL" dirty="0"/>
              <a:t>Zapewnienie miejsc w pierwszych rzędach dla osób poruszających się na wózkach</a:t>
            </a:r>
          </a:p>
          <a:p>
            <a:pPr lvl="1"/>
            <a:r>
              <a:rPr lang="pl-PL" dirty="0"/>
              <a:t>Możliwe dostosowanie przestrzeni klubowych</a:t>
            </a:r>
          </a:p>
          <a:p>
            <a:pPr lvl="1"/>
            <a:r>
              <a:rPr lang="pl-PL" dirty="0"/>
              <a:t>Jasne informowanie o dostępności w opisach wydarzeń i w przestrzeniach przyjaznych osobom ze społeczności </a:t>
            </a:r>
            <a:r>
              <a:rPr lang="pl-PL" dirty="0" err="1"/>
              <a:t>LGBTQ</a:t>
            </a:r>
            <a:r>
              <a:rPr lang="pl-PL" dirty="0"/>
              <a:t>+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4602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C98A213-5994-475E-B327-DC6EC27FB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38A9E0D3-7C20-9C8D-EFB0-825BB61E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670218"/>
            <a:ext cx="10909640" cy="1065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600"/>
              <a:t>Zadbanie o tęczowe/sojusznicze symbole</a:t>
            </a:r>
          </a:p>
        </p:txBody>
      </p:sp>
      <p:sp>
        <p:nvSpPr>
          <p:cNvPr id="18" name="sketch line">
            <a:extLst>
              <a:ext uri="{FF2B5EF4-FFF2-40B4-BE49-F238E27FC236}">
                <a16:creationId xmlns:a16="http://schemas.microsoft.com/office/drawing/2014/main" id="{4B030A0D-0DAD-4A99-89BB-419527D6A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9376" y="1800088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Symbol zastępczy zawartości 6" descr="Obraz zawierający tekst, zrzut ekranu, Czcionka, projekt graficzny&#10;&#10;Opis wygenerowany automatycznie">
            <a:extLst>
              <a:ext uri="{FF2B5EF4-FFF2-40B4-BE49-F238E27FC236}">
                <a16:creationId xmlns:a16="http://schemas.microsoft.com/office/drawing/2014/main" id="{D0C05D76-0EF4-066C-A9C1-629746D48E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79" y="2619784"/>
            <a:ext cx="3600041" cy="3600041"/>
          </a:xfrm>
          <a:prstGeom prst="rect">
            <a:avLst/>
          </a:prstGeom>
        </p:spPr>
      </p:pic>
      <p:pic>
        <p:nvPicPr>
          <p:cNvPr id="9" name="Obraz 8" descr="Obraz zawierający krąg&#10;&#10;Opis wygenerowany automatycznie">
            <a:extLst>
              <a:ext uri="{FF2B5EF4-FFF2-40B4-BE49-F238E27FC236}">
                <a16:creationId xmlns:a16="http://schemas.microsoft.com/office/drawing/2014/main" id="{801343D6-A8A0-FB4E-9DE6-BB96E68E8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979" y="2619784"/>
            <a:ext cx="3600041" cy="3600041"/>
          </a:xfrm>
          <a:prstGeom prst="rect">
            <a:avLst/>
          </a:prstGeom>
        </p:spPr>
      </p:pic>
      <p:pic>
        <p:nvPicPr>
          <p:cNvPr id="11" name="Obraz 10" descr="Obraz zawierający Wielobarwność, zrzut ekranu, Grafika, projekt graficzny&#10;&#10;Opis wygenerowany automatycznie">
            <a:extLst>
              <a:ext uri="{FF2B5EF4-FFF2-40B4-BE49-F238E27FC236}">
                <a16:creationId xmlns:a16="http://schemas.microsoft.com/office/drawing/2014/main" id="{F1675AD6-83A1-EDC9-320E-9386E80A7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208" y="3292349"/>
            <a:ext cx="3758184" cy="225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9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AA7C61-7313-0172-AB31-BA7894C5B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Udział przedstawicieli biura w znaczących dla społeczności LGBTQ+ wydarzeniach</a:t>
            </a:r>
            <a:endParaRPr lang="pl-PL" sz="40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B439AF6-AA04-A66A-5994-8C5084AE1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Poznań Pride </a:t>
            </a:r>
          </a:p>
          <a:p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Lokalne Marsze Równości</a:t>
            </a:r>
          </a:p>
          <a:p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Spotkania tematyczne – wykłady, kluby książki, kluby filmowe</a:t>
            </a:r>
          </a:p>
          <a:p>
            <a:endParaRPr lang="pl-PL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Gdzie szukać informacji?</a:t>
            </a:r>
          </a:p>
          <a:p>
            <a:pPr lvl="1"/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  <a:hlinkClick r:id="rId2"/>
              </a:rPr>
              <a:t>Koalicja Miast Maszerujących </a:t>
            </a:r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– spis wszystkich marszy w kraju</a:t>
            </a:r>
          </a:p>
          <a:p>
            <a:pPr lvl="1"/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  <a:hlinkClick r:id="rId3"/>
              </a:rPr>
              <a:t>Lista organizacji działających na rzecz osób LGBT+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20258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7651D24-CE61-9BB7-88C9-D1717880A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solidFill>
                  <a:srgbClr val="000000"/>
                </a:solidFill>
                <a:latin typeface="Arial" panose="020B0604020202020204" pitchFamily="34" charset="0"/>
              </a:rPr>
              <a:t>Edukacja pracowników biura w zakresie społeczności LGBTQ+</a:t>
            </a: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575E96D-8FEF-9A3F-179F-9ADAB9E15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Poradnik </a:t>
            </a:r>
            <a:r>
              <a:rPr lang="pl-PL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3"/>
              </a:rPr>
              <a:t>“Jak mówić i pisać o osobach LGBTQIAP+”</a:t>
            </a:r>
            <a:endParaRPr lang="pl-PL" sz="2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4"/>
              </a:rPr>
              <a:t>Podcast Inna Polska</a:t>
            </a:r>
            <a:endParaRPr lang="pl-PL" sz="2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5"/>
              </a:rPr>
              <a:t>Akademia LGBTI, </a:t>
            </a:r>
            <a:r>
              <a:rPr lang="pl-PL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Kampania Przeciw Homofobii </a:t>
            </a:r>
          </a:p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sz="2800" dirty="0">
                <a:solidFill>
                  <a:srgbClr val="000000"/>
                </a:solidFill>
                <a:latin typeface="Arial" panose="020B0604020202020204" pitchFamily="34" charset="0"/>
                <a:hlinkClick r:id="rId6"/>
              </a:rPr>
              <a:t>Tęcza pod lupą, </a:t>
            </a:r>
            <a:r>
              <a:rPr lang="pl-PL" sz="2800" dirty="0">
                <a:solidFill>
                  <a:srgbClr val="000000"/>
                </a:solidFill>
                <a:latin typeface="Arial" panose="020B0604020202020204" pitchFamily="34" charset="0"/>
              </a:rPr>
              <a:t>poradnik Kampanii Przeciw Homofobii</a:t>
            </a:r>
          </a:p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sz="2800" dirty="0">
                <a:solidFill>
                  <a:srgbClr val="000000"/>
                </a:solidFill>
                <a:latin typeface="Arial" panose="020B0604020202020204" pitchFamily="34" charset="0"/>
                <a:hlinkClick r:id="rId7"/>
              </a:rPr>
              <a:t>Baza wiedzy</a:t>
            </a:r>
            <a:r>
              <a:rPr lang="pl-PL" sz="2800" dirty="0">
                <a:solidFill>
                  <a:srgbClr val="000000"/>
                </a:solidFill>
                <a:latin typeface="Arial" panose="020B0604020202020204" pitchFamily="34" charset="0"/>
              </a:rPr>
              <a:t>, Miłość nie wyklucza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7789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313D105-64E8-ADB3-7E6A-CC127B861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400" dirty="0">
                <a:solidFill>
                  <a:srgbClr val="000000"/>
                </a:solidFill>
                <a:latin typeface="Arial" panose="020B0604020202020204" pitchFamily="34" charset="0"/>
              </a:rPr>
              <a:t>Pytania i dyskusja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4BBEC0B-6505-FEB7-DE25-C68224171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Jakie pomysły na </a:t>
            </a:r>
            <a:r>
              <a:rPr lang="pl-PL" dirty="0" err="1"/>
              <a:t>inkluzywne</a:t>
            </a:r>
            <a:r>
              <a:rPr lang="pl-PL" dirty="0"/>
              <a:t> działania dla Waszych odbiorców LGBTQ+ przychodzą Wam do głowy? </a:t>
            </a:r>
            <a:br>
              <a:rPr lang="pl-PL" dirty="0"/>
            </a:br>
            <a:r>
              <a:rPr lang="pl-PL" dirty="0"/>
              <a:t>Czy chcecie je skonsultować?</a:t>
            </a:r>
          </a:p>
          <a:p>
            <a:endParaRPr lang="pl-PL" dirty="0"/>
          </a:p>
          <a:p>
            <a:r>
              <a:rPr lang="pl-PL" dirty="0"/>
              <a:t>Jakich materiałów potrzebujecie, żeby lepiej wspierać </a:t>
            </a:r>
            <a:r>
              <a:rPr lang="pl-PL" dirty="0" err="1"/>
              <a:t>OzN</a:t>
            </a:r>
            <a:r>
              <a:rPr lang="pl-PL" dirty="0"/>
              <a:t> należące do społeczności LGBTQ+?</a:t>
            </a:r>
          </a:p>
          <a:p>
            <a:endParaRPr lang="pl-PL" dirty="0"/>
          </a:p>
          <a:p>
            <a:r>
              <a:rPr lang="pl-PL" dirty="0"/>
              <a:t>Inne pytania?</a:t>
            </a:r>
          </a:p>
        </p:txBody>
      </p:sp>
    </p:spTree>
    <p:extLst>
      <p:ext uri="{BB962C8B-B14F-4D97-AF65-F5344CB8AC3E}">
        <p14:creationId xmlns:p14="http://schemas.microsoft.com/office/powerpoint/2010/main" val="4089311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EBF95B-5BFE-475D-129F-B4B6AA5BD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Plan wystąpienia: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8E336B2-0F1A-4E82-C391-6585B2433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b="1" dirty="0">
                <a:solidFill>
                  <a:srgbClr val="000000"/>
                </a:solidFill>
                <a:latin typeface="Arial" panose="020B0604020202020204" pitchFamily="34" charset="0"/>
              </a:rPr>
              <a:t>Czym jest dyskryminacja krzyżowa?</a:t>
            </a:r>
          </a:p>
          <a:p>
            <a:pPr>
              <a:lnSpc>
                <a:spcPct val="150000"/>
              </a:lnSpc>
            </a:pPr>
            <a:r>
              <a:rPr lang="pl-PL" sz="2400" b="1" dirty="0">
                <a:solidFill>
                  <a:srgbClr val="000000"/>
                </a:solidFill>
                <a:latin typeface="Arial" panose="020B0604020202020204" pitchFamily="34" charset="0"/>
              </a:rPr>
              <a:t>Czym jest </a:t>
            </a:r>
            <a:r>
              <a:rPr lang="pl-PL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intersekcjonalność</a:t>
            </a:r>
            <a:r>
              <a:rPr lang="pl-PL" sz="2400" b="1" dirty="0">
                <a:solidFill>
                  <a:srgbClr val="000000"/>
                </a:solidFill>
                <a:latin typeface="Arial" panose="020B0604020202020204" pitchFamily="34" charset="0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pl-PL" sz="2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Propozycje dobrych praktyk</a:t>
            </a:r>
          </a:p>
          <a:p>
            <a:pPr>
              <a:lnSpc>
                <a:spcPct val="150000"/>
              </a:lnSpc>
            </a:pPr>
            <a:r>
              <a:rPr lang="pl-PL" sz="2400" b="1" dirty="0">
                <a:solidFill>
                  <a:srgbClr val="000000"/>
                </a:solidFill>
                <a:latin typeface="Arial" panose="020B0604020202020204" pitchFamily="34" charset="0"/>
              </a:rPr>
              <a:t>Pytania i dyskusja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8751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BFE735C9-7738-27FD-1660-9043EF7EC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Dziękujemy za uwagę!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76D38CB-D04A-3312-3E09-9DCF7FEB4F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2800" dirty="0">
                <a:hlinkClick r:id="rId2"/>
              </a:rPr>
              <a:t>agnieszka.filipiak@amu.edu.pl</a:t>
            </a:r>
            <a:endParaRPr lang="pl-PL" sz="2800" dirty="0"/>
          </a:p>
          <a:p>
            <a:r>
              <a:rPr lang="pl-PL" sz="2800" dirty="0">
                <a:hlinkClick r:id="rId3"/>
              </a:rPr>
              <a:t>dominika.blazyca@gmail.com</a:t>
            </a:r>
            <a:r>
              <a:rPr lang="pl-PL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63282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62B99DB-F6B8-DD51-B757-C90905ED1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Czym jest dyskryminacja krzyżowa?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28084C-5527-D0B4-0078-312398079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pl-PL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60000"/>
              </a:lnSpc>
            </a:pPr>
            <a:r>
              <a:rPr lang="pl-PL" sz="2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Dyskryminacja krzyżowa </a:t>
            </a: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– </a:t>
            </a:r>
            <a:r>
              <a:rPr lang="pl-PL" sz="2400" i="0" u="sng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dyskryminacja, której jednostki doświadczają ze względu na swoją przynależność do wielu różnych dyskryminowanych grup jednocześnie</a:t>
            </a:r>
            <a:r>
              <a:rPr lang="pl-PL" sz="2400" i="0" u="sng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160000"/>
              </a:lnSpc>
            </a:pPr>
            <a:endParaRPr lang="pl-PL" sz="240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60000"/>
              </a:lnSpc>
            </a:pP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Dyskryminacja taka nie jest prostym wynikiem „sumowania się” różnych 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wykluczeń</a:t>
            </a: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lecz jest innym jakościowo, opierającym się na synergii raczej niż na dodawaniu, rodzajem dyskryminacji. Każda z tożsamości mniejszościowych, które stają się przesłanką dyskryminacji, może nałożyć się na inną i skutkować specyficznym doświadczeniem dyskryminacji. Pojęcie to jest ściśle związane z pojęciem 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intersekcjonalności</a:t>
            </a: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endParaRPr lang="pl-PL" sz="240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92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62B99DB-F6B8-DD51-B757-C90905ED1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400" dirty="0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pl-PL" sz="4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rzykłady dyskryminacji krzyżowej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28084C-5527-D0B4-0078-312398079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l-PL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Wydarzenia 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queerowe</a:t>
            </a: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niedostępne dla osób g/Głuchych z powodu braku tłumaczenia 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PJM</a:t>
            </a:r>
            <a:endParaRPr lang="pl-PL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pl-PL" sz="2400" dirty="0">
                <a:solidFill>
                  <a:srgbClr val="000000"/>
                </a:solidFill>
                <a:latin typeface="Arial" panose="020B0604020202020204" pitchFamily="34" charset="0"/>
              </a:rPr>
              <a:t>Występy artystyczne dla osób nie(do)widzących ze względu na brak audio deskrypcji</a:t>
            </a:r>
          </a:p>
          <a:p>
            <a:r>
              <a:rPr lang="pl-PL" sz="2400" dirty="0">
                <a:solidFill>
                  <a:srgbClr val="000000"/>
                </a:solidFill>
                <a:latin typeface="Arial" panose="020B0604020202020204" pitchFamily="34" charset="0"/>
              </a:rPr>
              <a:t>Brak dostępności w </a:t>
            </a: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przestrzeniach 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LGBT</a:t>
            </a:r>
            <a:r>
              <a:rPr lang="pl-PL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Q</a:t>
            </a:r>
            <a:r>
              <a:rPr lang="pl-PL" sz="2400" dirty="0">
                <a:solidFill>
                  <a:srgbClr val="000000"/>
                </a:solidFill>
                <a:latin typeface="Arial" panose="020B0604020202020204" pitchFamily="34" charset="0"/>
              </a:rPr>
              <a:t>+ - schody, brak przystosowanych toalet</a:t>
            </a:r>
          </a:p>
          <a:p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Homofobia/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transfobia</a:t>
            </a: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wśród 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OzN</a:t>
            </a:r>
            <a:endParaRPr lang="pl-PL" sz="240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pl-PL" sz="2400" dirty="0">
                <a:solidFill>
                  <a:srgbClr val="000000"/>
                </a:solidFill>
                <a:latin typeface="Arial" panose="020B0604020202020204" pitchFamily="34" charset="0"/>
              </a:rPr>
              <a:t>Brak </a:t>
            </a:r>
            <a:r>
              <a:rPr lang="pl-PL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inkluzywnego</a:t>
            </a:r>
            <a:r>
              <a:rPr lang="pl-PL" sz="2400" dirty="0">
                <a:solidFill>
                  <a:srgbClr val="000000"/>
                </a:solidFill>
                <a:latin typeface="Arial" panose="020B0604020202020204" pitchFamily="34" charset="0"/>
              </a:rPr>
              <a:t> języka, respektowania imion i zaimków w społecznościach </a:t>
            </a:r>
            <a:r>
              <a:rPr lang="pl-PL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OzN</a:t>
            </a:r>
            <a:endParaRPr lang="pl-PL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Potrzeba tłumaczenia się z niepełnosprawności w społeczności 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LGBTQ</a:t>
            </a: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+ i odwrotnie – tłumaczenia się z 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queerowości</a:t>
            </a: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 społecznościach </a:t>
            </a:r>
            <a:r>
              <a:rPr lang="pl-PL" sz="2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OzN</a:t>
            </a:r>
            <a:r>
              <a:rPr lang="pl-PL" sz="2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przez co osoby nigdzie nie czują się, jak u siebie</a:t>
            </a:r>
          </a:p>
        </p:txBody>
      </p:sp>
    </p:spTree>
    <p:extLst>
      <p:ext uri="{BB962C8B-B14F-4D97-AF65-F5344CB8AC3E}">
        <p14:creationId xmlns:p14="http://schemas.microsoft.com/office/powerpoint/2010/main" val="2167290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ABE546-2F09-3854-8E6C-47F80362C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Czym jest </a:t>
            </a:r>
            <a:r>
              <a:rPr lang="pl-PL" sz="4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intersekcjonalność</a:t>
            </a:r>
            <a:r>
              <a:rPr lang="pl-PL" sz="4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? 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6412F19-9399-E9DD-420C-1A81DC2F4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dirty="0" err="1"/>
              <a:t>Intersekcjonalność</a:t>
            </a:r>
            <a:r>
              <a:rPr lang="pl-PL" dirty="0"/>
              <a:t> to perspektywa pozwalająca zrozumieć, </a:t>
            </a:r>
            <a:br>
              <a:rPr lang="pl-PL" dirty="0"/>
            </a:br>
            <a:r>
              <a:rPr lang="pl-PL" u="sng" dirty="0">
                <a:highlight>
                  <a:srgbClr val="FFFF00"/>
                </a:highlight>
              </a:rPr>
              <a:t>w jaki sposób tożsamości społeczne i polityczne grup i jednostek skutkują unikalnymi kombinacjami dyskryminacji i przywilejów. </a:t>
            </a:r>
          </a:p>
          <a:p>
            <a:pPr algn="just"/>
            <a:endParaRPr lang="pl-PL" dirty="0"/>
          </a:p>
          <a:p>
            <a:pPr algn="just"/>
            <a:r>
              <a:rPr lang="pl-PL" dirty="0"/>
              <a:t>Przykłady tych czynników obejmują płeć, kastę, płeć, rasę, pochodzenie etniczne, klasę, seksualność, religię, niepełnosprawność, wzrost, wiek, wagę i inne kategorie. </a:t>
            </a:r>
          </a:p>
        </p:txBody>
      </p:sp>
    </p:spTree>
    <p:extLst>
      <p:ext uri="{BB962C8B-B14F-4D97-AF65-F5344CB8AC3E}">
        <p14:creationId xmlns:p14="http://schemas.microsoft.com/office/powerpoint/2010/main" val="80664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E7C3DC-61E9-1174-3089-873DAD91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pl-P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rzykłady </a:t>
            </a:r>
            <a:r>
              <a:rPr lang="pl-PL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intersekcjonalnego</a:t>
            </a:r>
            <a:r>
              <a:rPr lang="pl-P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wsparcia w środowisku </a:t>
            </a:r>
            <a:r>
              <a:rPr lang="pl-PL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OzN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D4D0BF3-F25B-74C8-E50F-EC97685BA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highlight>
                  <a:srgbClr val="00FFFF"/>
                </a:highlight>
              </a:rPr>
              <a:t>Identyfikatory z miejscem na wpisanie wybranego imienia i zaimków</a:t>
            </a:r>
          </a:p>
          <a:p>
            <a:r>
              <a:rPr lang="pl-PL" dirty="0"/>
              <a:t>Szkolenia z podstawowej wiedzy</a:t>
            </a:r>
          </a:p>
          <a:p>
            <a:r>
              <a:rPr lang="pl-PL" dirty="0"/>
              <a:t>Otwartość na różnorodne tożsamości – niezakładanie, że wszystkie osoby są heteroseksualne</a:t>
            </a:r>
          </a:p>
          <a:p>
            <a:r>
              <a:rPr lang="pl-PL" dirty="0"/>
              <a:t>Zwracanie uwagi na zachowania homo- i </a:t>
            </a:r>
            <a:r>
              <a:rPr lang="pl-PL" dirty="0" err="1"/>
              <a:t>transfobiczne</a:t>
            </a:r>
            <a:r>
              <a:rPr lang="pl-PL" dirty="0"/>
              <a:t> wokół siebie, nawet jeśli w pobliżu nie ma takich osób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0568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40C83F-63C5-6425-23F6-8DC7BD88A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400" dirty="0">
                <a:solidFill>
                  <a:srgbClr val="000000"/>
                </a:solidFill>
                <a:latin typeface="Arial" panose="020B0604020202020204" pitchFamily="34" charset="0"/>
              </a:rPr>
              <a:t>Właściwa terminologia – szybki przegląd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B1DE12-567F-ACC6-FB2B-FEF75347A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Tożsamość płciowa a orientacja seksualna</a:t>
            </a:r>
          </a:p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Osoby nieheteroseksualne (geje, lesbijki, osoby biseksualne)</a:t>
            </a:r>
          </a:p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Osoby transpłciowe oraz osoby w trakcie tranzycji</a:t>
            </a:r>
          </a:p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Osoby niebinarne</a:t>
            </a:r>
          </a:p>
          <a:p>
            <a:pPr lvl="1" fontAlgn="base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Różnica między transpłciowością a interpłciowością</a:t>
            </a:r>
          </a:p>
        </p:txBody>
      </p:sp>
    </p:spTree>
    <p:extLst>
      <p:ext uri="{BB962C8B-B14F-4D97-AF65-F5344CB8AC3E}">
        <p14:creationId xmlns:p14="http://schemas.microsoft.com/office/powerpoint/2010/main" val="1976311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40C83F-63C5-6425-23F6-8DC7BD88A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just" fontAlgn="base">
              <a:lnSpc>
                <a:spcPct val="150000"/>
              </a:lnSpc>
              <a:spcBef>
                <a:spcPts val="0"/>
              </a:spcBef>
            </a:pPr>
            <a:r>
              <a:rPr lang="pl-PL" sz="4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Tożsamość płciowa a orientacja seksualna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B1DE12-567F-ACC6-FB2B-FEF75347A9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04871" cy="4899640"/>
          </a:xfrm>
        </p:spPr>
        <p:txBody>
          <a:bodyPr>
            <a:normAutofit/>
          </a:bodyPr>
          <a:lstStyle/>
          <a:p>
            <a:pPr lvl="1" algn="just" fontAlgn="base">
              <a:lnSpc>
                <a:spcPct val="150000"/>
              </a:lnSpc>
              <a:spcBef>
                <a:spcPts val="0"/>
              </a:spcBef>
            </a:pPr>
            <a:r>
              <a:rPr lang="pl-PL" sz="20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Tożsamość płciowa</a:t>
            </a:r>
            <a:r>
              <a:rPr lang="pl-PL" sz="2000" dirty="0"/>
              <a:t>– indywidualne, głębokie, wewnętrzne poczucie bycia kobietą, mężczyzną czy osobą niebinarną; można też nie odczuwać przynależności do żadnej płci. Przynależność ta może odpowiadać lub nie odpowiadać płci przypisanej przy urodzeniu. Tożsamość płciowa jest tym, jak rozumiemy siebie, jaka jest nasza samowiedza – a na tym polu nikt nie posiada bardziej eksperckiej wiedzy niż my sami.</a:t>
            </a:r>
          </a:p>
          <a:p>
            <a:pPr marL="457200" lvl="1" indent="0" algn="just" fontAlgn="base">
              <a:lnSpc>
                <a:spcPct val="150000"/>
              </a:lnSpc>
              <a:spcBef>
                <a:spcPts val="0"/>
              </a:spcBef>
              <a:buNone/>
            </a:pPr>
            <a:endParaRPr lang="pl-PL" sz="2000" dirty="0"/>
          </a:p>
          <a:p>
            <a:pPr lvl="1" algn="just" fontAlgn="base">
              <a:lnSpc>
                <a:spcPct val="150000"/>
              </a:lnSpc>
              <a:spcBef>
                <a:spcPts val="0"/>
              </a:spcBef>
            </a:pPr>
            <a:r>
              <a:rPr lang="pl-PL" sz="2000" b="1" dirty="0"/>
              <a:t>Orientacja seksualna </a:t>
            </a:r>
            <a:r>
              <a:rPr lang="pl-PL" sz="2000" dirty="0"/>
              <a:t>(lepiej: psychoseksualna lub seksualna i romantyczna) – zdolność każdej osoby do okazywania uczuć, pociągu romantycznego i/lub seksualnego oraz intymnych relacji z osobami innej płci, tej samej płci lub więcej niż jednej płci.</a:t>
            </a:r>
            <a:endParaRPr lang="pl-PL" sz="20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15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40C83F-63C5-6425-23F6-8DC7BD88A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fontAlgn="base">
              <a:lnSpc>
                <a:spcPct val="150000"/>
              </a:lnSpc>
              <a:spcBef>
                <a:spcPts val="0"/>
              </a:spcBef>
            </a:pPr>
            <a:r>
              <a:rPr lang="pl-PL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Osoby nieheteroseksualne (geje, lesbijki, osoby biseksualne)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B1DE12-567F-ACC6-FB2B-FEF75347A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 algn="just" fontAlgn="base">
              <a:lnSpc>
                <a:spcPct val="150000"/>
              </a:lnSpc>
              <a:spcBef>
                <a:spcPts val="0"/>
              </a:spcBef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LESBIJKI -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dziewczyny i kobiety homoseksualne Kobiety, które kierują swoje pragnienia emocjonalne, seksualne i/lub romantyczne do innych kobiet. Jeśli chcą tworzyć relacje/związki, to właśnie z nimi.</a:t>
            </a:r>
            <a:endParaRPr lang="pl-PL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ts val="0"/>
              </a:spcBef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GEJE -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chłopcy i mężczyźni homoseksualni Mężczyźni, którzy kierują swoje pragnienia emocjonalne, seksualne i/lub romantyczne do innych mężczyzn. Jeśli chcą tworzyć relacje/związki, to właśnie z nimi. </a:t>
            </a:r>
          </a:p>
          <a:p>
            <a:pPr lvl="1" algn="just" fontAlgn="base">
              <a:lnSpc>
                <a:spcPct val="150000"/>
              </a:lnSpc>
              <a:spcBef>
                <a:spcPts val="0"/>
              </a:spcBef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OSOBY BISEKSUALNE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- osoby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bi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. To ludzie, którzy kierują swoje pragnienia emocjonalne, seksualne i/lub romantyczne do osób więcej niż jednej płci. Osoba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bi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może np. być w długoletnim monogamicznym związku z mężczyzną, a następnie stworzyć kolejny związek z kobietą albo z osobą niebinarną. </a:t>
            </a:r>
          </a:p>
        </p:txBody>
      </p:sp>
    </p:spTree>
    <p:extLst>
      <p:ext uri="{BB962C8B-B14F-4D97-AF65-F5344CB8AC3E}">
        <p14:creationId xmlns:p14="http://schemas.microsoft.com/office/powerpoint/2010/main" val="228111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1298</Words>
  <Application>Microsoft Office PowerPoint</Application>
  <PresentationFormat>Panoramiczny</PresentationFormat>
  <Paragraphs>105</Paragraphs>
  <Slides>20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5" baseType="lpstr">
      <vt:lpstr>Aptos</vt:lpstr>
      <vt:lpstr>Aptos Display</vt:lpstr>
      <vt:lpstr>Arial</vt:lpstr>
      <vt:lpstr>Calibri</vt:lpstr>
      <vt:lpstr>Motyw pakietu Office</vt:lpstr>
      <vt:lpstr>Dyskryminacja krzyżowa osób z niepełnosprawnością w kontekście tożsamości LGBTQ+</vt:lpstr>
      <vt:lpstr>Plan wystąpienia:</vt:lpstr>
      <vt:lpstr>Czym jest dyskryminacja krzyżowa?</vt:lpstr>
      <vt:lpstr>Przykłady dyskryminacji krzyżowej</vt:lpstr>
      <vt:lpstr>Czym jest intersekcjonalność? </vt:lpstr>
      <vt:lpstr>Przykłady intersekcjonalnego wsparcia w środowisku OzN</vt:lpstr>
      <vt:lpstr>Właściwa terminologia – szybki przegląd</vt:lpstr>
      <vt:lpstr>Tożsamość płciowa a orientacja seksualna</vt:lpstr>
      <vt:lpstr>Osoby nieheteroseksualne (geje, lesbijki, osoby biseksualne)</vt:lpstr>
      <vt:lpstr>Osoby transpłciowe oraz osoby w trakcie tranzycji</vt:lpstr>
      <vt:lpstr>Osoby niebinarne</vt:lpstr>
      <vt:lpstr>Różnica między transpłciowością a interpłciowością</vt:lpstr>
      <vt:lpstr>Język inkluzywny i empatyczny</vt:lpstr>
      <vt:lpstr>Współpraca z lokalnymi organizacjami na rzecz osób LGBTQ+ w tym z organizacjami uczelnianymi</vt:lpstr>
      <vt:lpstr>Dbanie i zapewnianie dostępności dla OzN w kontekście wydarzeń skierowanych szczególnie do osób LGBTQ+</vt:lpstr>
      <vt:lpstr>Zadbanie o tęczowe/sojusznicze symbole</vt:lpstr>
      <vt:lpstr>Udział przedstawicieli biura w znaczących dla społeczności LGBTQ+ wydarzeniach</vt:lpstr>
      <vt:lpstr>Edukacja pracowników biura w zakresie społeczności LGBTQ+</vt:lpstr>
      <vt:lpstr>Pytania i dyskusja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Dyskryminacja krzyżowa osób z niepełnosprawnością w kontekście tożsamości LGBTQ+</dc:title>
  <dc:creator>Agnieszka Filipiak</dc:creator>
  <cp:lastModifiedBy>Agnieszka Filipiak</cp:lastModifiedBy>
  <cp:revision>18</cp:revision>
  <dcterms:created xsi:type="dcterms:W3CDTF">2024-09-15T18:11:36Z</dcterms:created>
  <dcterms:modified xsi:type="dcterms:W3CDTF">2024-09-18T10:33:20Z</dcterms:modified>
</cp:coreProperties>
</file>